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300" r:id="rId3"/>
    <p:sldId id="315" r:id="rId4"/>
    <p:sldId id="341" r:id="rId5"/>
    <p:sldId id="332" r:id="rId6"/>
    <p:sldId id="342" r:id="rId7"/>
    <p:sldId id="320" r:id="rId8"/>
    <p:sldId id="324" r:id="rId9"/>
    <p:sldId id="327" r:id="rId10"/>
    <p:sldId id="266" r:id="rId11"/>
    <p:sldId id="274" r:id="rId12"/>
    <p:sldId id="270" r:id="rId13"/>
    <p:sldId id="277" r:id="rId14"/>
    <p:sldId id="336" r:id="rId15"/>
    <p:sldId id="337" r:id="rId16"/>
    <p:sldId id="329" r:id="rId17"/>
    <p:sldId id="284" r:id="rId18"/>
    <p:sldId id="263" r:id="rId19"/>
    <p:sldId id="343" r:id="rId20"/>
    <p:sldId id="344" r:id="rId21"/>
    <p:sldId id="347" r:id="rId22"/>
    <p:sldId id="345" r:id="rId23"/>
    <p:sldId id="374" r:id="rId24"/>
    <p:sldId id="313" r:id="rId25"/>
    <p:sldId id="359" r:id="rId26"/>
    <p:sldId id="369" r:id="rId27"/>
    <p:sldId id="370" r:id="rId28"/>
    <p:sldId id="372" r:id="rId29"/>
    <p:sldId id="373" r:id="rId30"/>
    <p:sldId id="321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FE6FF"/>
    <a:srgbClr val="FF66FF"/>
    <a:srgbClr val="FFDDFF"/>
    <a:srgbClr val="FFC1FF"/>
    <a:srgbClr val="2F5597"/>
    <a:srgbClr val="CFAFE7"/>
    <a:srgbClr val="0070C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3" autoAdjust="0"/>
    <p:restoredTop sz="95249" autoAdjust="0"/>
  </p:normalViewPr>
  <p:slideViewPr>
    <p:cSldViewPr snapToGrid="0">
      <p:cViewPr varScale="1">
        <p:scale>
          <a:sx n="91" d="100"/>
          <a:sy n="91" d="100"/>
        </p:scale>
        <p:origin x="3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\&#37117;&#36947;&#24220;&#30476;&#21029;&#12487;&#12540;&#12479;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\&#37117;&#36947;&#24220;&#30476;&#21029;&#12487;&#12540;&#12479;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&#32113;&#35336;\2010&#29983;&#27963;&#27963;&#21205;&#24230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&#12461;&#12522;&#12531;&#21193;&#24375;&#20250;2025\&#26087;9&#20998;&#21106;&#22259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&#12461;&#12522;&#12531;&#21193;&#24375;&#20250;2025\&#26032;9&#20998;&#21106;&#22259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\&#37117;&#36947;&#24220;&#30476;&#21029;&#12487;&#12540;&#12479;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\&#37117;&#36947;&#24220;&#30476;&#21029;&#12487;&#12540;&#12479;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\&#37117;&#36947;&#24220;&#30476;&#21029;&#12487;&#12540;&#12479;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\&#37117;&#36947;&#24220;&#30476;&#21029;&#12487;&#12540;&#12479;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\&#37117;&#36947;&#24220;&#30476;&#21029;&#12487;&#12540;&#12479;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1716;&#24535;\Desktop\DOTO&#38306;&#36899;\2024&#32113;&#35336;&#35519;&#26619;&#22577;&#21578;&#21644;&#30000;\2022WADDA\2022&#24180;&#37117;&#36947;&#24220;&#30476;&#21029;&#24180;&#4080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\&#37117;&#36947;&#24220;&#30476;&#21029;&#12487;&#12540;&#12479;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sus\Desktop\DOTO2025\&#37117;&#36947;&#24220;&#30476;&#21029;&#12487;&#12540;&#12479;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sz="2800"/>
              <a:t>全国透析患者数の推移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透析患者数推移!$K$16:$K$34</c:f>
              <c:strCache>
                <c:ptCount val="1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strCache>
            </c:strRef>
          </c:cat>
          <c:val>
            <c:numRef>
              <c:f>透析患者数推移!$L$16:$L$34</c:f>
              <c:numCache>
                <c:formatCode>General</c:formatCode>
                <c:ptCount val="19"/>
                <c:pt idx="0">
                  <c:v>257765</c:v>
                </c:pt>
                <c:pt idx="1">
                  <c:v>264473</c:v>
                </c:pt>
                <c:pt idx="2">
                  <c:v>275242</c:v>
                </c:pt>
                <c:pt idx="3">
                  <c:v>283421</c:v>
                </c:pt>
                <c:pt idx="4">
                  <c:v>290661</c:v>
                </c:pt>
                <c:pt idx="5">
                  <c:v>298252</c:v>
                </c:pt>
                <c:pt idx="6">
                  <c:v>304856</c:v>
                </c:pt>
                <c:pt idx="7">
                  <c:v>310007</c:v>
                </c:pt>
                <c:pt idx="8">
                  <c:v>314438</c:v>
                </c:pt>
                <c:pt idx="9">
                  <c:v>320448</c:v>
                </c:pt>
                <c:pt idx="10">
                  <c:v>324986</c:v>
                </c:pt>
                <c:pt idx="11">
                  <c:v>329609</c:v>
                </c:pt>
                <c:pt idx="12">
                  <c:v>334505</c:v>
                </c:pt>
                <c:pt idx="13">
                  <c:v>339841</c:v>
                </c:pt>
                <c:pt idx="14">
                  <c:v>344640</c:v>
                </c:pt>
                <c:pt idx="15">
                  <c:v>347671</c:v>
                </c:pt>
                <c:pt idx="16">
                  <c:v>349700</c:v>
                </c:pt>
                <c:pt idx="17">
                  <c:v>347474</c:v>
                </c:pt>
                <c:pt idx="18">
                  <c:v>343508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D-45CE-AAE4-893717A66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5530256"/>
        <c:axId val="1725532976"/>
      </c:barChart>
      <c:catAx>
        <c:axId val="172553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32976"/>
        <c:crosses val="autoZero"/>
        <c:auto val="1"/>
        <c:lblAlgn val="ctr"/>
        <c:lblOffset val="100"/>
        <c:noMultiLvlLbl val="0"/>
      </c:catAx>
      <c:valAx>
        <c:axId val="172553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3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透析方法2023まとめ!$C$1</c:f>
              <c:strCache>
                <c:ptCount val="1"/>
                <c:pt idx="0">
                  <c:v>施設血液透析(HD)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透析方法2023まとめ!$B$2:$B$50</c:f>
              <c:strCache>
                <c:ptCount val="49"/>
                <c:pt idx="0">
                  <c:v>青森県</c:v>
                </c:pt>
                <c:pt idx="1">
                  <c:v>高知県</c:v>
                </c:pt>
                <c:pt idx="2">
                  <c:v>鳥取県</c:v>
                </c:pt>
                <c:pt idx="3">
                  <c:v>島根県</c:v>
                </c:pt>
                <c:pt idx="4">
                  <c:v>東京都</c:v>
                </c:pt>
                <c:pt idx="5">
                  <c:v>埼玉県</c:v>
                </c:pt>
                <c:pt idx="6">
                  <c:v>静岡県</c:v>
                </c:pt>
                <c:pt idx="7">
                  <c:v>大阪府</c:v>
                </c:pt>
                <c:pt idx="8">
                  <c:v>京都府</c:v>
                </c:pt>
                <c:pt idx="9">
                  <c:v>香川県</c:v>
                </c:pt>
                <c:pt idx="10">
                  <c:v>神奈川県</c:v>
                </c:pt>
                <c:pt idx="11">
                  <c:v>山梨県</c:v>
                </c:pt>
                <c:pt idx="12">
                  <c:v>北海道</c:v>
                </c:pt>
                <c:pt idx="13">
                  <c:v>奈良県</c:v>
                </c:pt>
                <c:pt idx="14">
                  <c:v>福島県</c:v>
                </c:pt>
                <c:pt idx="15">
                  <c:v>滋賀県</c:v>
                </c:pt>
                <c:pt idx="16">
                  <c:v>徳島県</c:v>
                </c:pt>
                <c:pt idx="17">
                  <c:v>沖縄県</c:v>
                </c:pt>
                <c:pt idx="18">
                  <c:v>広島県</c:v>
                </c:pt>
                <c:pt idx="19">
                  <c:v>岡山県</c:v>
                </c:pt>
                <c:pt idx="20">
                  <c:v>福井県</c:v>
                </c:pt>
                <c:pt idx="21">
                  <c:v>兵庫県</c:v>
                </c:pt>
                <c:pt idx="22">
                  <c:v>山口県</c:v>
                </c:pt>
                <c:pt idx="23">
                  <c:v>愛媛県</c:v>
                </c:pt>
                <c:pt idx="24">
                  <c:v>千葉県</c:v>
                </c:pt>
                <c:pt idx="25">
                  <c:v>福岡県</c:v>
                </c:pt>
                <c:pt idx="26">
                  <c:v>愛知県</c:v>
                </c:pt>
                <c:pt idx="27">
                  <c:v>岐阜県</c:v>
                </c:pt>
                <c:pt idx="28">
                  <c:v>栃木県</c:v>
                </c:pt>
                <c:pt idx="29">
                  <c:v>石川県</c:v>
                </c:pt>
                <c:pt idx="30">
                  <c:v>三重県</c:v>
                </c:pt>
                <c:pt idx="31">
                  <c:v>鹿児島県</c:v>
                </c:pt>
                <c:pt idx="32">
                  <c:v>宮城県</c:v>
                </c:pt>
                <c:pt idx="33">
                  <c:v>山形県</c:v>
                </c:pt>
                <c:pt idx="34">
                  <c:v>群馬県</c:v>
                </c:pt>
                <c:pt idx="35">
                  <c:v>和歌山県</c:v>
                </c:pt>
                <c:pt idx="36">
                  <c:v>長崎県</c:v>
                </c:pt>
                <c:pt idx="37">
                  <c:v>長野県</c:v>
                </c:pt>
                <c:pt idx="38">
                  <c:v>茨城県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大分県</c:v>
                </c:pt>
                <c:pt idx="42">
                  <c:v>富山県</c:v>
                </c:pt>
                <c:pt idx="43">
                  <c:v>新潟県</c:v>
                </c:pt>
                <c:pt idx="44">
                  <c:v>佐賀県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透析方法2023まとめ!$C$2:$C$50</c:f>
              <c:numCache>
                <c:formatCode>General</c:formatCode>
                <c:ptCount val="49"/>
                <c:pt idx="0">
                  <c:v>658</c:v>
                </c:pt>
                <c:pt idx="1">
                  <c:v>524</c:v>
                </c:pt>
                <c:pt idx="2">
                  <c:v>329</c:v>
                </c:pt>
                <c:pt idx="3">
                  <c:v>464</c:v>
                </c:pt>
                <c:pt idx="4">
                  <c:v>8301</c:v>
                </c:pt>
                <c:pt idx="5">
                  <c:v>5336</c:v>
                </c:pt>
                <c:pt idx="6">
                  <c:v>2947</c:v>
                </c:pt>
                <c:pt idx="7">
                  <c:v>6801</c:v>
                </c:pt>
                <c:pt idx="8">
                  <c:v>1948</c:v>
                </c:pt>
                <c:pt idx="9">
                  <c:v>818</c:v>
                </c:pt>
                <c:pt idx="10">
                  <c:v>6843</c:v>
                </c:pt>
                <c:pt idx="11">
                  <c:v>736</c:v>
                </c:pt>
                <c:pt idx="12">
                  <c:v>4889</c:v>
                </c:pt>
                <c:pt idx="13">
                  <c:v>1195</c:v>
                </c:pt>
                <c:pt idx="14">
                  <c:v>1738</c:v>
                </c:pt>
                <c:pt idx="15">
                  <c:v>1132</c:v>
                </c:pt>
                <c:pt idx="16">
                  <c:v>964</c:v>
                </c:pt>
                <c:pt idx="17">
                  <c:v>1675</c:v>
                </c:pt>
                <c:pt idx="18">
                  <c:v>2767</c:v>
                </c:pt>
                <c:pt idx="19">
                  <c:v>1994</c:v>
                </c:pt>
                <c:pt idx="20">
                  <c:v>612</c:v>
                </c:pt>
                <c:pt idx="21">
                  <c:v>5263</c:v>
                </c:pt>
                <c:pt idx="22">
                  <c:v>1350</c:v>
                </c:pt>
                <c:pt idx="23">
                  <c:v>1491</c:v>
                </c:pt>
                <c:pt idx="24">
                  <c:v>6189</c:v>
                </c:pt>
                <c:pt idx="25">
                  <c:v>5774</c:v>
                </c:pt>
                <c:pt idx="26">
                  <c:v>7411</c:v>
                </c:pt>
                <c:pt idx="27">
                  <c:v>2037</c:v>
                </c:pt>
                <c:pt idx="28">
                  <c:v>2543</c:v>
                </c:pt>
                <c:pt idx="29">
                  <c:v>1110</c:v>
                </c:pt>
                <c:pt idx="30">
                  <c:v>1895</c:v>
                </c:pt>
                <c:pt idx="31">
                  <c:v>2241</c:v>
                </c:pt>
                <c:pt idx="32">
                  <c:v>2748</c:v>
                </c:pt>
                <c:pt idx="33">
                  <c:v>1233</c:v>
                </c:pt>
                <c:pt idx="34">
                  <c:v>2786</c:v>
                </c:pt>
                <c:pt idx="35">
                  <c:v>1342</c:v>
                </c:pt>
                <c:pt idx="36">
                  <c:v>1881</c:v>
                </c:pt>
                <c:pt idx="37">
                  <c:v>2456</c:v>
                </c:pt>
                <c:pt idx="38">
                  <c:v>4338</c:v>
                </c:pt>
                <c:pt idx="39">
                  <c:v>1047</c:v>
                </c:pt>
                <c:pt idx="40">
                  <c:v>3284</c:v>
                </c:pt>
                <c:pt idx="41">
                  <c:v>1995</c:v>
                </c:pt>
                <c:pt idx="42">
                  <c:v>1376</c:v>
                </c:pt>
                <c:pt idx="43">
                  <c:v>2816</c:v>
                </c:pt>
                <c:pt idx="44">
                  <c:v>1496</c:v>
                </c:pt>
                <c:pt idx="45">
                  <c:v>1892</c:v>
                </c:pt>
                <c:pt idx="46">
                  <c:v>2096</c:v>
                </c:pt>
                <c:pt idx="48">
                  <c:v>122763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1-428D-A40C-36951E68399E}"/>
            </c:ext>
          </c:extLst>
        </c:ser>
        <c:ser>
          <c:idx val="1"/>
          <c:order val="1"/>
          <c:tx>
            <c:strRef>
              <c:f>透析方法2023まとめ!$D$1</c:f>
              <c:strCache>
                <c:ptCount val="1"/>
                <c:pt idx="0">
                  <c:v>オフラインHDF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透析方法2023まとめ!$B$2:$B$50</c:f>
              <c:strCache>
                <c:ptCount val="49"/>
                <c:pt idx="0">
                  <c:v>青森県</c:v>
                </c:pt>
                <c:pt idx="1">
                  <c:v>高知県</c:v>
                </c:pt>
                <c:pt idx="2">
                  <c:v>鳥取県</c:v>
                </c:pt>
                <c:pt idx="3">
                  <c:v>島根県</c:v>
                </c:pt>
                <c:pt idx="4">
                  <c:v>東京都</c:v>
                </c:pt>
                <c:pt idx="5">
                  <c:v>埼玉県</c:v>
                </c:pt>
                <c:pt idx="6">
                  <c:v>静岡県</c:v>
                </c:pt>
                <c:pt idx="7">
                  <c:v>大阪府</c:v>
                </c:pt>
                <c:pt idx="8">
                  <c:v>京都府</c:v>
                </c:pt>
                <c:pt idx="9">
                  <c:v>香川県</c:v>
                </c:pt>
                <c:pt idx="10">
                  <c:v>神奈川県</c:v>
                </c:pt>
                <c:pt idx="11">
                  <c:v>山梨県</c:v>
                </c:pt>
                <c:pt idx="12">
                  <c:v>北海道</c:v>
                </c:pt>
                <c:pt idx="13">
                  <c:v>奈良県</c:v>
                </c:pt>
                <c:pt idx="14">
                  <c:v>福島県</c:v>
                </c:pt>
                <c:pt idx="15">
                  <c:v>滋賀県</c:v>
                </c:pt>
                <c:pt idx="16">
                  <c:v>徳島県</c:v>
                </c:pt>
                <c:pt idx="17">
                  <c:v>沖縄県</c:v>
                </c:pt>
                <c:pt idx="18">
                  <c:v>広島県</c:v>
                </c:pt>
                <c:pt idx="19">
                  <c:v>岡山県</c:v>
                </c:pt>
                <c:pt idx="20">
                  <c:v>福井県</c:v>
                </c:pt>
                <c:pt idx="21">
                  <c:v>兵庫県</c:v>
                </c:pt>
                <c:pt idx="22">
                  <c:v>山口県</c:v>
                </c:pt>
                <c:pt idx="23">
                  <c:v>愛媛県</c:v>
                </c:pt>
                <c:pt idx="24">
                  <c:v>千葉県</c:v>
                </c:pt>
                <c:pt idx="25">
                  <c:v>福岡県</c:v>
                </c:pt>
                <c:pt idx="26">
                  <c:v>愛知県</c:v>
                </c:pt>
                <c:pt idx="27">
                  <c:v>岐阜県</c:v>
                </c:pt>
                <c:pt idx="28">
                  <c:v>栃木県</c:v>
                </c:pt>
                <c:pt idx="29">
                  <c:v>石川県</c:v>
                </c:pt>
                <c:pt idx="30">
                  <c:v>三重県</c:v>
                </c:pt>
                <c:pt idx="31">
                  <c:v>鹿児島県</c:v>
                </c:pt>
                <c:pt idx="32">
                  <c:v>宮城県</c:v>
                </c:pt>
                <c:pt idx="33">
                  <c:v>山形県</c:v>
                </c:pt>
                <c:pt idx="34">
                  <c:v>群馬県</c:v>
                </c:pt>
                <c:pt idx="35">
                  <c:v>和歌山県</c:v>
                </c:pt>
                <c:pt idx="36">
                  <c:v>長崎県</c:v>
                </c:pt>
                <c:pt idx="37">
                  <c:v>長野県</c:v>
                </c:pt>
                <c:pt idx="38">
                  <c:v>茨城県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大分県</c:v>
                </c:pt>
                <c:pt idx="42">
                  <c:v>富山県</c:v>
                </c:pt>
                <c:pt idx="43">
                  <c:v>新潟県</c:v>
                </c:pt>
                <c:pt idx="44">
                  <c:v>佐賀県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透析方法2023まとめ!$D$2:$D$50</c:f>
              <c:numCache>
                <c:formatCode>General</c:formatCode>
                <c:ptCount val="49"/>
                <c:pt idx="0">
                  <c:v>12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  <c:pt idx="4">
                  <c:v>152</c:v>
                </c:pt>
                <c:pt idx="5">
                  <c:v>47</c:v>
                </c:pt>
                <c:pt idx="6">
                  <c:v>24</c:v>
                </c:pt>
                <c:pt idx="7">
                  <c:v>108</c:v>
                </c:pt>
                <c:pt idx="8">
                  <c:v>10</c:v>
                </c:pt>
                <c:pt idx="9">
                  <c:v>11</c:v>
                </c:pt>
                <c:pt idx="10">
                  <c:v>33</c:v>
                </c:pt>
                <c:pt idx="11">
                  <c:v>37</c:v>
                </c:pt>
                <c:pt idx="12">
                  <c:v>87</c:v>
                </c:pt>
                <c:pt idx="13">
                  <c:v>2</c:v>
                </c:pt>
                <c:pt idx="14">
                  <c:v>79</c:v>
                </c:pt>
                <c:pt idx="15">
                  <c:v>1</c:v>
                </c:pt>
                <c:pt idx="16">
                  <c:v>16</c:v>
                </c:pt>
                <c:pt idx="17">
                  <c:v>1</c:v>
                </c:pt>
                <c:pt idx="18">
                  <c:v>3</c:v>
                </c:pt>
                <c:pt idx="19">
                  <c:v>13</c:v>
                </c:pt>
                <c:pt idx="20">
                  <c:v>6</c:v>
                </c:pt>
                <c:pt idx="21">
                  <c:v>138</c:v>
                </c:pt>
                <c:pt idx="22">
                  <c:v>7</c:v>
                </c:pt>
                <c:pt idx="23">
                  <c:v>14</c:v>
                </c:pt>
                <c:pt idx="24">
                  <c:v>35</c:v>
                </c:pt>
                <c:pt idx="25">
                  <c:v>19</c:v>
                </c:pt>
                <c:pt idx="26">
                  <c:v>4</c:v>
                </c:pt>
                <c:pt idx="27">
                  <c:v>3</c:v>
                </c:pt>
                <c:pt idx="28">
                  <c:v>13</c:v>
                </c:pt>
                <c:pt idx="29">
                  <c:v>0</c:v>
                </c:pt>
                <c:pt idx="30">
                  <c:v>21</c:v>
                </c:pt>
                <c:pt idx="31">
                  <c:v>20</c:v>
                </c:pt>
                <c:pt idx="32">
                  <c:v>11</c:v>
                </c:pt>
                <c:pt idx="33">
                  <c:v>1</c:v>
                </c:pt>
                <c:pt idx="34">
                  <c:v>21</c:v>
                </c:pt>
                <c:pt idx="35">
                  <c:v>8</c:v>
                </c:pt>
                <c:pt idx="36">
                  <c:v>3</c:v>
                </c:pt>
                <c:pt idx="37">
                  <c:v>26</c:v>
                </c:pt>
                <c:pt idx="38">
                  <c:v>49</c:v>
                </c:pt>
                <c:pt idx="39">
                  <c:v>20</c:v>
                </c:pt>
                <c:pt idx="40">
                  <c:v>5</c:v>
                </c:pt>
                <c:pt idx="41">
                  <c:v>3</c:v>
                </c:pt>
                <c:pt idx="42">
                  <c:v>14</c:v>
                </c:pt>
                <c:pt idx="43">
                  <c:v>10</c:v>
                </c:pt>
                <c:pt idx="44">
                  <c:v>4</c:v>
                </c:pt>
                <c:pt idx="45">
                  <c:v>19</c:v>
                </c:pt>
                <c:pt idx="46">
                  <c:v>5</c:v>
                </c:pt>
                <c:pt idx="48">
                  <c:v>1126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1-428D-A40C-36951E68399E}"/>
            </c:ext>
          </c:extLst>
        </c:ser>
        <c:ser>
          <c:idx val="2"/>
          <c:order val="2"/>
          <c:tx>
            <c:strRef>
              <c:f>透析方法2023まとめ!$E$1</c:f>
              <c:strCache>
                <c:ptCount val="1"/>
                <c:pt idx="0">
                  <c:v>オンラインHDF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透析方法2023まとめ!$B$2:$B$50</c:f>
              <c:strCache>
                <c:ptCount val="49"/>
                <c:pt idx="0">
                  <c:v>青森県</c:v>
                </c:pt>
                <c:pt idx="1">
                  <c:v>高知県</c:v>
                </c:pt>
                <c:pt idx="2">
                  <c:v>鳥取県</c:v>
                </c:pt>
                <c:pt idx="3">
                  <c:v>島根県</c:v>
                </c:pt>
                <c:pt idx="4">
                  <c:v>東京都</c:v>
                </c:pt>
                <c:pt idx="5">
                  <c:v>埼玉県</c:v>
                </c:pt>
                <c:pt idx="6">
                  <c:v>静岡県</c:v>
                </c:pt>
                <c:pt idx="7">
                  <c:v>大阪府</c:v>
                </c:pt>
                <c:pt idx="8">
                  <c:v>京都府</c:v>
                </c:pt>
                <c:pt idx="9">
                  <c:v>香川県</c:v>
                </c:pt>
                <c:pt idx="10">
                  <c:v>神奈川県</c:v>
                </c:pt>
                <c:pt idx="11">
                  <c:v>山梨県</c:v>
                </c:pt>
                <c:pt idx="12">
                  <c:v>北海道</c:v>
                </c:pt>
                <c:pt idx="13">
                  <c:v>奈良県</c:v>
                </c:pt>
                <c:pt idx="14">
                  <c:v>福島県</c:v>
                </c:pt>
                <c:pt idx="15">
                  <c:v>滋賀県</c:v>
                </c:pt>
                <c:pt idx="16">
                  <c:v>徳島県</c:v>
                </c:pt>
                <c:pt idx="17">
                  <c:v>沖縄県</c:v>
                </c:pt>
                <c:pt idx="18">
                  <c:v>広島県</c:v>
                </c:pt>
                <c:pt idx="19">
                  <c:v>岡山県</c:v>
                </c:pt>
                <c:pt idx="20">
                  <c:v>福井県</c:v>
                </c:pt>
                <c:pt idx="21">
                  <c:v>兵庫県</c:v>
                </c:pt>
                <c:pt idx="22">
                  <c:v>山口県</c:v>
                </c:pt>
                <c:pt idx="23">
                  <c:v>愛媛県</c:v>
                </c:pt>
                <c:pt idx="24">
                  <c:v>千葉県</c:v>
                </c:pt>
                <c:pt idx="25">
                  <c:v>福岡県</c:v>
                </c:pt>
                <c:pt idx="26">
                  <c:v>愛知県</c:v>
                </c:pt>
                <c:pt idx="27">
                  <c:v>岐阜県</c:v>
                </c:pt>
                <c:pt idx="28">
                  <c:v>栃木県</c:v>
                </c:pt>
                <c:pt idx="29">
                  <c:v>石川県</c:v>
                </c:pt>
                <c:pt idx="30">
                  <c:v>三重県</c:v>
                </c:pt>
                <c:pt idx="31">
                  <c:v>鹿児島県</c:v>
                </c:pt>
                <c:pt idx="32">
                  <c:v>宮城県</c:v>
                </c:pt>
                <c:pt idx="33">
                  <c:v>山形県</c:v>
                </c:pt>
                <c:pt idx="34">
                  <c:v>群馬県</c:v>
                </c:pt>
                <c:pt idx="35">
                  <c:v>和歌山県</c:v>
                </c:pt>
                <c:pt idx="36">
                  <c:v>長崎県</c:v>
                </c:pt>
                <c:pt idx="37">
                  <c:v>長野県</c:v>
                </c:pt>
                <c:pt idx="38">
                  <c:v>茨城県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大分県</c:v>
                </c:pt>
                <c:pt idx="42">
                  <c:v>富山県</c:v>
                </c:pt>
                <c:pt idx="43">
                  <c:v>新潟県</c:v>
                </c:pt>
                <c:pt idx="44">
                  <c:v>佐賀県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透析方法2023まとめ!$E$2:$E$50</c:f>
              <c:numCache>
                <c:formatCode>General</c:formatCode>
                <c:ptCount val="49"/>
                <c:pt idx="0">
                  <c:v>1314</c:v>
                </c:pt>
                <c:pt idx="1">
                  <c:v>1252</c:v>
                </c:pt>
                <c:pt idx="2">
                  <c:v>811</c:v>
                </c:pt>
                <c:pt idx="3">
                  <c:v>1149</c:v>
                </c:pt>
                <c:pt idx="4">
                  <c:v>14979</c:v>
                </c:pt>
                <c:pt idx="5">
                  <c:v>9628</c:v>
                </c:pt>
                <c:pt idx="6">
                  <c:v>6205</c:v>
                </c:pt>
                <c:pt idx="7">
                  <c:v>8771</c:v>
                </c:pt>
                <c:pt idx="8">
                  <c:v>2879</c:v>
                </c:pt>
                <c:pt idx="9">
                  <c:v>1212</c:v>
                </c:pt>
                <c:pt idx="10">
                  <c:v>9791</c:v>
                </c:pt>
                <c:pt idx="11">
                  <c:v>1126</c:v>
                </c:pt>
                <c:pt idx="12">
                  <c:v>7252</c:v>
                </c:pt>
                <c:pt idx="13">
                  <c:v>1704</c:v>
                </c:pt>
                <c:pt idx="14">
                  <c:v>1642</c:v>
                </c:pt>
                <c:pt idx="15">
                  <c:v>1072</c:v>
                </c:pt>
                <c:pt idx="16">
                  <c:v>1449</c:v>
                </c:pt>
                <c:pt idx="17">
                  <c:v>2218</c:v>
                </c:pt>
                <c:pt idx="18">
                  <c:v>3656</c:v>
                </c:pt>
                <c:pt idx="19">
                  <c:v>2439</c:v>
                </c:pt>
                <c:pt idx="20">
                  <c:v>558</c:v>
                </c:pt>
                <c:pt idx="21">
                  <c:v>6128</c:v>
                </c:pt>
                <c:pt idx="22">
                  <c:v>1431</c:v>
                </c:pt>
                <c:pt idx="23">
                  <c:v>1995</c:v>
                </c:pt>
                <c:pt idx="24">
                  <c:v>5352</c:v>
                </c:pt>
                <c:pt idx="25">
                  <c:v>4680</c:v>
                </c:pt>
                <c:pt idx="26">
                  <c:v>6074</c:v>
                </c:pt>
                <c:pt idx="27">
                  <c:v>1943</c:v>
                </c:pt>
                <c:pt idx="28">
                  <c:v>2356</c:v>
                </c:pt>
                <c:pt idx="29">
                  <c:v>1069</c:v>
                </c:pt>
                <c:pt idx="30">
                  <c:v>1060</c:v>
                </c:pt>
                <c:pt idx="31">
                  <c:v>1805</c:v>
                </c:pt>
                <c:pt idx="32">
                  <c:v>2536</c:v>
                </c:pt>
                <c:pt idx="33">
                  <c:v>1132</c:v>
                </c:pt>
                <c:pt idx="34">
                  <c:v>2588</c:v>
                </c:pt>
                <c:pt idx="35">
                  <c:v>482</c:v>
                </c:pt>
                <c:pt idx="36">
                  <c:v>957</c:v>
                </c:pt>
                <c:pt idx="37">
                  <c:v>2294</c:v>
                </c:pt>
                <c:pt idx="38">
                  <c:v>2498</c:v>
                </c:pt>
                <c:pt idx="39">
                  <c:v>732</c:v>
                </c:pt>
                <c:pt idx="40">
                  <c:v>1308</c:v>
                </c:pt>
                <c:pt idx="41">
                  <c:v>1192</c:v>
                </c:pt>
                <c:pt idx="42">
                  <c:v>709</c:v>
                </c:pt>
                <c:pt idx="43">
                  <c:v>1266</c:v>
                </c:pt>
                <c:pt idx="44">
                  <c:v>673</c:v>
                </c:pt>
                <c:pt idx="45">
                  <c:v>698</c:v>
                </c:pt>
                <c:pt idx="46">
                  <c:v>639</c:v>
                </c:pt>
                <c:pt idx="48">
                  <c:v>134704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1-428D-A40C-36951E68399E}"/>
            </c:ext>
          </c:extLst>
        </c:ser>
        <c:ser>
          <c:idx val="3"/>
          <c:order val="3"/>
          <c:tx>
            <c:strRef>
              <c:f>透析方法2023まとめ!$F$1</c:f>
              <c:strCache>
                <c:ptCount val="1"/>
                <c:pt idx="0">
                  <c:v>IHDF</c:v>
                </c:pt>
              </c:strCache>
            </c:strRef>
          </c:tx>
          <c:spPr>
            <a:solidFill>
              <a:srgbClr val="FFC1FF"/>
            </a:solidFill>
            <a:ln>
              <a:noFill/>
            </a:ln>
            <a:effectLst/>
          </c:spPr>
          <c:invertIfNegative val="0"/>
          <c:cat>
            <c:strRef>
              <c:f>透析方法2023まとめ!$B$2:$B$50</c:f>
              <c:strCache>
                <c:ptCount val="49"/>
                <c:pt idx="0">
                  <c:v>青森県</c:v>
                </c:pt>
                <c:pt idx="1">
                  <c:v>高知県</c:v>
                </c:pt>
                <c:pt idx="2">
                  <c:v>鳥取県</c:v>
                </c:pt>
                <c:pt idx="3">
                  <c:v>島根県</c:v>
                </c:pt>
                <c:pt idx="4">
                  <c:v>東京都</c:v>
                </c:pt>
                <c:pt idx="5">
                  <c:v>埼玉県</c:v>
                </c:pt>
                <c:pt idx="6">
                  <c:v>静岡県</c:v>
                </c:pt>
                <c:pt idx="7">
                  <c:v>大阪府</c:v>
                </c:pt>
                <c:pt idx="8">
                  <c:v>京都府</c:v>
                </c:pt>
                <c:pt idx="9">
                  <c:v>香川県</c:v>
                </c:pt>
                <c:pt idx="10">
                  <c:v>神奈川県</c:v>
                </c:pt>
                <c:pt idx="11">
                  <c:v>山梨県</c:v>
                </c:pt>
                <c:pt idx="12">
                  <c:v>北海道</c:v>
                </c:pt>
                <c:pt idx="13">
                  <c:v>奈良県</c:v>
                </c:pt>
                <c:pt idx="14">
                  <c:v>福島県</c:v>
                </c:pt>
                <c:pt idx="15">
                  <c:v>滋賀県</c:v>
                </c:pt>
                <c:pt idx="16">
                  <c:v>徳島県</c:v>
                </c:pt>
                <c:pt idx="17">
                  <c:v>沖縄県</c:v>
                </c:pt>
                <c:pt idx="18">
                  <c:v>広島県</c:v>
                </c:pt>
                <c:pt idx="19">
                  <c:v>岡山県</c:v>
                </c:pt>
                <c:pt idx="20">
                  <c:v>福井県</c:v>
                </c:pt>
                <c:pt idx="21">
                  <c:v>兵庫県</c:v>
                </c:pt>
                <c:pt idx="22">
                  <c:v>山口県</c:v>
                </c:pt>
                <c:pt idx="23">
                  <c:v>愛媛県</c:v>
                </c:pt>
                <c:pt idx="24">
                  <c:v>千葉県</c:v>
                </c:pt>
                <c:pt idx="25">
                  <c:v>福岡県</c:v>
                </c:pt>
                <c:pt idx="26">
                  <c:v>愛知県</c:v>
                </c:pt>
                <c:pt idx="27">
                  <c:v>岐阜県</c:v>
                </c:pt>
                <c:pt idx="28">
                  <c:v>栃木県</c:v>
                </c:pt>
                <c:pt idx="29">
                  <c:v>石川県</c:v>
                </c:pt>
                <c:pt idx="30">
                  <c:v>三重県</c:v>
                </c:pt>
                <c:pt idx="31">
                  <c:v>鹿児島県</c:v>
                </c:pt>
                <c:pt idx="32">
                  <c:v>宮城県</c:v>
                </c:pt>
                <c:pt idx="33">
                  <c:v>山形県</c:v>
                </c:pt>
                <c:pt idx="34">
                  <c:v>群馬県</c:v>
                </c:pt>
                <c:pt idx="35">
                  <c:v>和歌山県</c:v>
                </c:pt>
                <c:pt idx="36">
                  <c:v>長崎県</c:v>
                </c:pt>
                <c:pt idx="37">
                  <c:v>長野県</c:v>
                </c:pt>
                <c:pt idx="38">
                  <c:v>茨城県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大分県</c:v>
                </c:pt>
                <c:pt idx="42">
                  <c:v>富山県</c:v>
                </c:pt>
                <c:pt idx="43">
                  <c:v>新潟県</c:v>
                </c:pt>
                <c:pt idx="44">
                  <c:v>佐賀県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透析方法2023まとめ!$F$2:$F$50</c:f>
              <c:numCache>
                <c:formatCode>General</c:formatCode>
                <c:ptCount val="49"/>
                <c:pt idx="0">
                  <c:v>1169</c:v>
                </c:pt>
                <c:pt idx="1">
                  <c:v>701</c:v>
                </c:pt>
                <c:pt idx="2">
                  <c:v>271</c:v>
                </c:pt>
                <c:pt idx="3">
                  <c:v>32</c:v>
                </c:pt>
                <c:pt idx="4">
                  <c:v>6447</c:v>
                </c:pt>
                <c:pt idx="5">
                  <c:v>3850</c:v>
                </c:pt>
                <c:pt idx="6">
                  <c:v>1249</c:v>
                </c:pt>
                <c:pt idx="7">
                  <c:v>6330</c:v>
                </c:pt>
                <c:pt idx="8">
                  <c:v>1175</c:v>
                </c:pt>
                <c:pt idx="9">
                  <c:v>384</c:v>
                </c:pt>
                <c:pt idx="10">
                  <c:v>3827</c:v>
                </c:pt>
                <c:pt idx="11">
                  <c:v>338</c:v>
                </c:pt>
                <c:pt idx="12">
                  <c:v>2023</c:v>
                </c:pt>
                <c:pt idx="13">
                  <c:v>396</c:v>
                </c:pt>
                <c:pt idx="14">
                  <c:v>1402</c:v>
                </c:pt>
                <c:pt idx="15">
                  <c:v>767</c:v>
                </c:pt>
                <c:pt idx="16">
                  <c:v>45</c:v>
                </c:pt>
                <c:pt idx="17">
                  <c:v>503</c:v>
                </c:pt>
                <c:pt idx="18">
                  <c:v>744</c:v>
                </c:pt>
                <c:pt idx="19">
                  <c:v>702</c:v>
                </c:pt>
                <c:pt idx="20">
                  <c:v>391</c:v>
                </c:pt>
                <c:pt idx="21">
                  <c:v>1954</c:v>
                </c:pt>
                <c:pt idx="22">
                  <c:v>566</c:v>
                </c:pt>
                <c:pt idx="23">
                  <c:v>188</c:v>
                </c:pt>
                <c:pt idx="24">
                  <c:v>3672</c:v>
                </c:pt>
                <c:pt idx="25">
                  <c:v>3447</c:v>
                </c:pt>
                <c:pt idx="26">
                  <c:v>4061</c:v>
                </c:pt>
                <c:pt idx="27">
                  <c:v>867</c:v>
                </c:pt>
                <c:pt idx="28">
                  <c:v>1182</c:v>
                </c:pt>
                <c:pt idx="29">
                  <c:v>317</c:v>
                </c:pt>
                <c:pt idx="30">
                  <c:v>1226</c:v>
                </c:pt>
                <c:pt idx="31">
                  <c:v>737</c:v>
                </c:pt>
                <c:pt idx="32">
                  <c:v>394</c:v>
                </c:pt>
                <c:pt idx="33">
                  <c:v>200</c:v>
                </c:pt>
                <c:pt idx="34">
                  <c:v>434</c:v>
                </c:pt>
                <c:pt idx="35">
                  <c:v>963</c:v>
                </c:pt>
                <c:pt idx="36">
                  <c:v>960</c:v>
                </c:pt>
                <c:pt idx="37">
                  <c:v>249</c:v>
                </c:pt>
                <c:pt idx="38">
                  <c:v>1457</c:v>
                </c:pt>
                <c:pt idx="39">
                  <c:v>135</c:v>
                </c:pt>
                <c:pt idx="40">
                  <c:v>1440</c:v>
                </c:pt>
                <c:pt idx="41">
                  <c:v>414</c:v>
                </c:pt>
                <c:pt idx="42">
                  <c:v>298</c:v>
                </c:pt>
                <c:pt idx="43">
                  <c:v>790</c:v>
                </c:pt>
                <c:pt idx="44">
                  <c:v>342</c:v>
                </c:pt>
                <c:pt idx="45">
                  <c:v>459</c:v>
                </c:pt>
                <c:pt idx="46">
                  <c:v>637</c:v>
                </c:pt>
                <c:pt idx="48">
                  <c:v>60135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21-428D-A40C-36951E68399E}"/>
            </c:ext>
          </c:extLst>
        </c:ser>
        <c:ser>
          <c:idx val="4"/>
          <c:order val="4"/>
          <c:tx>
            <c:strRef>
              <c:f>透析方法2023まとめ!$G$1</c:f>
              <c:strCache>
                <c:ptCount val="1"/>
                <c:pt idx="0">
                  <c:v>在宅血液透析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透析方法2023まとめ!$B$2:$B$50</c:f>
              <c:strCache>
                <c:ptCount val="49"/>
                <c:pt idx="0">
                  <c:v>青森県</c:v>
                </c:pt>
                <c:pt idx="1">
                  <c:v>高知県</c:v>
                </c:pt>
                <c:pt idx="2">
                  <c:v>鳥取県</c:v>
                </c:pt>
                <c:pt idx="3">
                  <c:v>島根県</c:v>
                </c:pt>
                <c:pt idx="4">
                  <c:v>東京都</c:v>
                </c:pt>
                <c:pt idx="5">
                  <c:v>埼玉県</c:v>
                </c:pt>
                <c:pt idx="6">
                  <c:v>静岡県</c:v>
                </c:pt>
                <c:pt idx="7">
                  <c:v>大阪府</c:v>
                </c:pt>
                <c:pt idx="8">
                  <c:v>京都府</c:v>
                </c:pt>
                <c:pt idx="9">
                  <c:v>香川県</c:v>
                </c:pt>
                <c:pt idx="10">
                  <c:v>神奈川県</c:v>
                </c:pt>
                <c:pt idx="11">
                  <c:v>山梨県</c:v>
                </c:pt>
                <c:pt idx="12">
                  <c:v>北海道</c:v>
                </c:pt>
                <c:pt idx="13">
                  <c:v>奈良県</c:v>
                </c:pt>
                <c:pt idx="14">
                  <c:v>福島県</c:v>
                </c:pt>
                <c:pt idx="15">
                  <c:v>滋賀県</c:v>
                </c:pt>
                <c:pt idx="16">
                  <c:v>徳島県</c:v>
                </c:pt>
                <c:pt idx="17">
                  <c:v>沖縄県</c:v>
                </c:pt>
                <c:pt idx="18">
                  <c:v>広島県</c:v>
                </c:pt>
                <c:pt idx="19">
                  <c:v>岡山県</c:v>
                </c:pt>
                <c:pt idx="20">
                  <c:v>福井県</c:v>
                </c:pt>
                <c:pt idx="21">
                  <c:v>兵庫県</c:v>
                </c:pt>
                <c:pt idx="22">
                  <c:v>山口県</c:v>
                </c:pt>
                <c:pt idx="23">
                  <c:v>愛媛県</c:v>
                </c:pt>
                <c:pt idx="24">
                  <c:v>千葉県</c:v>
                </c:pt>
                <c:pt idx="25">
                  <c:v>福岡県</c:v>
                </c:pt>
                <c:pt idx="26">
                  <c:v>愛知県</c:v>
                </c:pt>
                <c:pt idx="27">
                  <c:v>岐阜県</c:v>
                </c:pt>
                <c:pt idx="28">
                  <c:v>栃木県</c:v>
                </c:pt>
                <c:pt idx="29">
                  <c:v>石川県</c:v>
                </c:pt>
                <c:pt idx="30">
                  <c:v>三重県</c:v>
                </c:pt>
                <c:pt idx="31">
                  <c:v>鹿児島県</c:v>
                </c:pt>
                <c:pt idx="32">
                  <c:v>宮城県</c:v>
                </c:pt>
                <c:pt idx="33">
                  <c:v>山形県</c:v>
                </c:pt>
                <c:pt idx="34">
                  <c:v>群馬県</c:v>
                </c:pt>
                <c:pt idx="35">
                  <c:v>和歌山県</c:v>
                </c:pt>
                <c:pt idx="36">
                  <c:v>長崎県</c:v>
                </c:pt>
                <c:pt idx="37">
                  <c:v>長野県</c:v>
                </c:pt>
                <c:pt idx="38">
                  <c:v>茨城県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大分県</c:v>
                </c:pt>
                <c:pt idx="42">
                  <c:v>富山県</c:v>
                </c:pt>
                <c:pt idx="43">
                  <c:v>新潟県</c:v>
                </c:pt>
                <c:pt idx="44">
                  <c:v>佐賀県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透析方法2023まとめ!$G$2:$G$50</c:f>
              <c:numCache>
                <c:formatCode>General</c:formatCode>
                <c:ptCount val="49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88</c:v>
                </c:pt>
                <c:pt idx="5">
                  <c:v>122</c:v>
                </c:pt>
                <c:pt idx="6">
                  <c:v>26</c:v>
                </c:pt>
                <c:pt idx="7">
                  <c:v>56</c:v>
                </c:pt>
                <c:pt idx="8">
                  <c:v>9</c:v>
                </c:pt>
                <c:pt idx="9">
                  <c:v>6</c:v>
                </c:pt>
                <c:pt idx="10">
                  <c:v>27</c:v>
                </c:pt>
                <c:pt idx="11">
                  <c:v>3</c:v>
                </c:pt>
                <c:pt idx="12">
                  <c:v>12</c:v>
                </c:pt>
                <c:pt idx="13">
                  <c:v>12</c:v>
                </c:pt>
                <c:pt idx="14">
                  <c:v>3</c:v>
                </c:pt>
                <c:pt idx="15">
                  <c:v>41</c:v>
                </c:pt>
                <c:pt idx="16">
                  <c:v>6</c:v>
                </c:pt>
                <c:pt idx="17">
                  <c:v>2</c:v>
                </c:pt>
                <c:pt idx="18">
                  <c:v>17</c:v>
                </c:pt>
                <c:pt idx="19">
                  <c:v>6</c:v>
                </c:pt>
                <c:pt idx="20">
                  <c:v>4</c:v>
                </c:pt>
                <c:pt idx="21">
                  <c:v>45</c:v>
                </c:pt>
                <c:pt idx="22">
                  <c:v>1</c:v>
                </c:pt>
                <c:pt idx="23">
                  <c:v>0</c:v>
                </c:pt>
                <c:pt idx="24">
                  <c:v>24</c:v>
                </c:pt>
                <c:pt idx="25">
                  <c:v>19</c:v>
                </c:pt>
                <c:pt idx="26">
                  <c:v>35</c:v>
                </c:pt>
                <c:pt idx="27">
                  <c:v>17</c:v>
                </c:pt>
                <c:pt idx="28">
                  <c:v>13</c:v>
                </c:pt>
                <c:pt idx="29">
                  <c:v>4</c:v>
                </c:pt>
                <c:pt idx="30">
                  <c:v>13</c:v>
                </c:pt>
                <c:pt idx="31">
                  <c:v>2</c:v>
                </c:pt>
                <c:pt idx="32">
                  <c:v>7</c:v>
                </c:pt>
                <c:pt idx="33">
                  <c:v>18</c:v>
                </c:pt>
                <c:pt idx="34">
                  <c:v>10</c:v>
                </c:pt>
                <c:pt idx="35">
                  <c:v>32</c:v>
                </c:pt>
                <c:pt idx="36">
                  <c:v>25</c:v>
                </c:pt>
                <c:pt idx="37">
                  <c:v>8</c:v>
                </c:pt>
                <c:pt idx="38">
                  <c:v>18</c:v>
                </c:pt>
                <c:pt idx="39">
                  <c:v>3</c:v>
                </c:pt>
                <c:pt idx="40">
                  <c:v>5</c:v>
                </c:pt>
                <c:pt idx="41">
                  <c:v>4</c:v>
                </c:pt>
                <c:pt idx="42">
                  <c:v>4</c:v>
                </c:pt>
                <c:pt idx="43">
                  <c:v>3</c:v>
                </c:pt>
                <c:pt idx="44">
                  <c:v>4</c:v>
                </c:pt>
                <c:pt idx="45">
                  <c:v>1</c:v>
                </c:pt>
                <c:pt idx="46">
                  <c:v>0</c:v>
                </c:pt>
                <c:pt idx="48">
                  <c:v>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21-428D-A40C-36951E68399E}"/>
            </c:ext>
          </c:extLst>
        </c:ser>
        <c:ser>
          <c:idx val="5"/>
          <c:order val="5"/>
          <c:tx>
            <c:strRef>
              <c:f>透析方法2023まとめ!$H$1</c:f>
              <c:strCache>
                <c:ptCount val="1"/>
                <c:pt idx="0">
                  <c:v>腹膜透析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透析方法2023まとめ!$B$2:$B$50</c:f>
              <c:strCache>
                <c:ptCount val="49"/>
                <c:pt idx="0">
                  <c:v>青森県</c:v>
                </c:pt>
                <c:pt idx="1">
                  <c:v>高知県</c:v>
                </c:pt>
                <c:pt idx="2">
                  <c:v>鳥取県</c:v>
                </c:pt>
                <c:pt idx="3">
                  <c:v>島根県</c:v>
                </c:pt>
                <c:pt idx="4">
                  <c:v>東京都</c:v>
                </c:pt>
                <c:pt idx="5">
                  <c:v>埼玉県</c:v>
                </c:pt>
                <c:pt idx="6">
                  <c:v>静岡県</c:v>
                </c:pt>
                <c:pt idx="7">
                  <c:v>大阪府</c:v>
                </c:pt>
                <c:pt idx="8">
                  <c:v>京都府</c:v>
                </c:pt>
                <c:pt idx="9">
                  <c:v>香川県</c:v>
                </c:pt>
                <c:pt idx="10">
                  <c:v>神奈川県</c:v>
                </c:pt>
                <c:pt idx="11">
                  <c:v>山梨県</c:v>
                </c:pt>
                <c:pt idx="12">
                  <c:v>北海道</c:v>
                </c:pt>
                <c:pt idx="13">
                  <c:v>奈良県</c:v>
                </c:pt>
                <c:pt idx="14">
                  <c:v>福島県</c:v>
                </c:pt>
                <c:pt idx="15">
                  <c:v>滋賀県</c:v>
                </c:pt>
                <c:pt idx="16">
                  <c:v>徳島県</c:v>
                </c:pt>
                <c:pt idx="17">
                  <c:v>沖縄県</c:v>
                </c:pt>
                <c:pt idx="18">
                  <c:v>広島県</c:v>
                </c:pt>
                <c:pt idx="19">
                  <c:v>岡山県</c:v>
                </c:pt>
                <c:pt idx="20">
                  <c:v>福井県</c:v>
                </c:pt>
                <c:pt idx="21">
                  <c:v>兵庫県</c:v>
                </c:pt>
                <c:pt idx="22">
                  <c:v>山口県</c:v>
                </c:pt>
                <c:pt idx="23">
                  <c:v>愛媛県</c:v>
                </c:pt>
                <c:pt idx="24">
                  <c:v>千葉県</c:v>
                </c:pt>
                <c:pt idx="25">
                  <c:v>福岡県</c:v>
                </c:pt>
                <c:pt idx="26">
                  <c:v>愛知県</c:v>
                </c:pt>
                <c:pt idx="27">
                  <c:v>岐阜県</c:v>
                </c:pt>
                <c:pt idx="28">
                  <c:v>栃木県</c:v>
                </c:pt>
                <c:pt idx="29">
                  <c:v>石川県</c:v>
                </c:pt>
                <c:pt idx="30">
                  <c:v>三重県</c:v>
                </c:pt>
                <c:pt idx="31">
                  <c:v>鹿児島県</c:v>
                </c:pt>
                <c:pt idx="32">
                  <c:v>宮城県</c:v>
                </c:pt>
                <c:pt idx="33">
                  <c:v>山形県</c:v>
                </c:pt>
                <c:pt idx="34">
                  <c:v>群馬県</c:v>
                </c:pt>
                <c:pt idx="35">
                  <c:v>和歌山県</c:v>
                </c:pt>
                <c:pt idx="36">
                  <c:v>長崎県</c:v>
                </c:pt>
                <c:pt idx="37">
                  <c:v>長野県</c:v>
                </c:pt>
                <c:pt idx="38">
                  <c:v>茨城県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大分県</c:v>
                </c:pt>
                <c:pt idx="42">
                  <c:v>富山県</c:v>
                </c:pt>
                <c:pt idx="43">
                  <c:v>新潟県</c:v>
                </c:pt>
                <c:pt idx="44">
                  <c:v>佐賀県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透析方法2023まとめ!$H$2:$H$50</c:f>
              <c:numCache>
                <c:formatCode>General</c:formatCode>
                <c:ptCount val="49"/>
                <c:pt idx="0">
                  <c:v>120</c:v>
                </c:pt>
                <c:pt idx="1">
                  <c:v>17</c:v>
                </c:pt>
                <c:pt idx="2">
                  <c:v>45</c:v>
                </c:pt>
                <c:pt idx="3">
                  <c:v>74</c:v>
                </c:pt>
                <c:pt idx="4">
                  <c:v>675</c:v>
                </c:pt>
                <c:pt idx="5">
                  <c:v>345</c:v>
                </c:pt>
                <c:pt idx="6">
                  <c:v>123</c:v>
                </c:pt>
                <c:pt idx="7">
                  <c:v>481</c:v>
                </c:pt>
                <c:pt idx="8">
                  <c:v>155</c:v>
                </c:pt>
                <c:pt idx="9">
                  <c:v>79</c:v>
                </c:pt>
                <c:pt idx="10">
                  <c:v>532</c:v>
                </c:pt>
                <c:pt idx="11">
                  <c:v>21</c:v>
                </c:pt>
                <c:pt idx="12">
                  <c:v>473</c:v>
                </c:pt>
                <c:pt idx="13">
                  <c:v>103</c:v>
                </c:pt>
                <c:pt idx="14">
                  <c:v>37</c:v>
                </c:pt>
                <c:pt idx="15">
                  <c:v>133</c:v>
                </c:pt>
                <c:pt idx="16">
                  <c:v>140</c:v>
                </c:pt>
                <c:pt idx="17">
                  <c:v>108</c:v>
                </c:pt>
                <c:pt idx="18">
                  <c:v>248</c:v>
                </c:pt>
                <c:pt idx="19">
                  <c:v>216</c:v>
                </c:pt>
                <c:pt idx="20">
                  <c:v>53</c:v>
                </c:pt>
                <c:pt idx="21">
                  <c:v>229</c:v>
                </c:pt>
                <c:pt idx="22">
                  <c:v>101</c:v>
                </c:pt>
                <c:pt idx="23">
                  <c:v>87</c:v>
                </c:pt>
                <c:pt idx="24">
                  <c:v>408</c:v>
                </c:pt>
                <c:pt idx="25">
                  <c:v>722</c:v>
                </c:pt>
                <c:pt idx="26">
                  <c:v>490</c:v>
                </c:pt>
                <c:pt idx="27">
                  <c:v>100</c:v>
                </c:pt>
                <c:pt idx="28">
                  <c:v>85</c:v>
                </c:pt>
                <c:pt idx="29">
                  <c:v>49</c:v>
                </c:pt>
                <c:pt idx="30">
                  <c:v>79</c:v>
                </c:pt>
                <c:pt idx="31">
                  <c:v>208</c:v>
                </c:pt>
                <c:pt idx="32">
                  <c:v>147</c:v>
                </c:pt>
                <c:pt idx="33">
                  <c:v>63</c:v>
                </c:pt>
                <c:pt idx="34">
                  <c:v>126</c:v>
                </c:pt>
                <c:pt idx="35">
                  <c:v>33</c:v>
                </c:pt>
                <c:pt idx="36">
                  <c:v>126</c:v>
                </c:pt>
                <c:pt idx="37">
                  <c:v>77</c:v>
                </c:pt>
                <c:pt idx="38">
                  <c:v>93</c:v>
                </c:pt>
                <c:pt idx="39">
                  <c:v>40</c:v>
                </c:pt>
                <c:pt idx="40">
                  <c:v>89</c:v>
                </c:pt>
                <c:pt idx="41">
                  <c:v>73</c:v>
                </c:pt>
                <c:pt idx="42">
                  <c:v>95</c:v>
                </c:pt>
                <c:pt idx="43">
                  <c:v>115</c:v>
                </c:pt>
                <c:pt idx="44">
                  <c:v>74</c:v>
                </c:pt>
                <c:pt idx="45">
                  <c:v>70</c:v>
                </c:pt>
                <c:pt idx="46">
                  <c:v>48</c:v>
                </c:pt>
                <c:pt idx="48">
                  <c:v>8005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21-428D-A40C-36951E68399E}"/>
            </c:ext>
          </c:extLst>
        </c:ser>
        <c:ser>
          <c:idx val="6"/>
          <c:order val="6"/>
          <c:tx>
            <c:strRef>
              <c:f>透析方法2023まとめ!$I$1</c:f>
              <c:strCache>
                <c:ptCount val="1"/>
                <c:pt idx="0">
                  <c:v>Hybrid(PD+HD)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透析方法2023まとめ!$B$2:$B$50</c:f>
              <c:strCache>
                <c:ptCount val="49"/>
                <c:pt idx="0">
                  <c:v>青森県</c:v>
                </c:pt>
                <c:pt idx="1">
                  <c:v>高知県</c:v>
                </c:pt>
                <c:pt idx="2">
                  <c:v>鳥取県</c:v>
                </c:pt>
                <c:pt idx="3">
                  <c:v>島根県</c:v>
                </c:pt>
                <c:pt idx="4">
                  <c:v>東京都</c:v>
                </c:pt>
                <c:pt idx="5">
                  <c:v>埼玉県</c:v>
                </c:pt>
                <c:pt idx="6">
                  <c:v>静岡県</c:v>
                </c:pt>
                <c:pt idx="7">
                  <c:v>大阪府</c:v>
                </c:pt>
                <c:pt idx="8">
                  <c:v>京都府</c:v>
                </c:pt>
                <c:pt idx="9">
                  <c:v>香川県</c:v>
                </c:pt>
                <c:pt idx="10">
                  <c:v>神奈川県</c:v>
                </c:pt>
                <c:pt idx="11">
                  <c:v>山梨県</c:v>
                </c:pt>
                <c:pt idx="12">
                  <c:v>北海道</c:v>
                </c:pt>
                <c:pt idx="13">
                  <c:v>奈良県</c:v>
                </c:pt>
                <c:pt idx="14">
                  <c:v>福島県</c:v>
                </c:pt>
                <c:pt idx="15">
                  <c:v>滋賀県</c:v>
                </c:pt>
                <c:pt idx="16">
                  <c:v>徳島県</c:v>
                </c:pt>
                <c:pt idx="17">
                  <c:v>沖縄県</c:v>
                </c:pt>
                <c:pt idx="18">
                  <c:v>広島県</c:v>
                </c:pt>
                <c:pt idx="19">
                  <c:v>岡山県</c:v>
                </c:pt>
                <c:pt idx="20">
                  <c:v>福井県</c:v>
                </c:pt>
                <c:pt idx="21">
                  <c:v>兵庫県</c:v>
                </c:pt>
                <c:pt idx="22">
                  <c:v>山口県</c:v>
                </c:pt>
                <c:pt idx="23">
                  <c:v>愛媛県</c:v>
                </c:pt>
                <c:pt idx="24">
                  <c:v>千葉県</c:v>
                </c:pt>
                <c:pt idx="25">
                  <c:v>福岡県</c:v>
                </c:pt>
                <c:pt idx="26">
                  <c:v>愛知県</c:v>
                </c:pt>
                <c:pt idx="27">
                  <c:v>岐阜県</c:v>
                </c:pt>
                <c:pt idx="28">
                  <c:v>栃木県</c:v>
                </c:pt>
                <c:pt idx="29">
                  <c:v>石川県</c:v>
                </c:pt>
                <c:pt idx="30">
                  <c:v>三重県</c:v>
                </c:pt>
                <c:pt idx="31">
                  <c:v>鹿児島県</c:v>
                </c:pt>
                <c:pt idx="32">
                  <c:v>宮城県</c:v>
                </c:pt>
                <c:pt idx="33">
                  <c:v>山形県</c:v>
                </c:pt>
                <c:pt idx="34">
                  <c:v>群馬県</c:v>
                </c:pt>
                <c:pt idx="35">
                  <c:v>和歌山県</c:v>
                </c:pt>
                <c:pt idx="36">
                  <c:v>長崎県</c:v>
                </c:pt>
                <c:pt idx="37">
                  <c:v>長野県</c:v>
                </c:pt>
                <c:pt idx="38">
                  <c:v>茨城県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大分県</c:v>
                </c:pt>
                <c:pt idx="42">
                  <c:v>富山県</c:v>
                </c:pt>
                <c:pt idx="43">
                  <c:v>新潟県</c:v>
                </c:pt>
                <c:pt idx="44">
                  <c:v>佐賀県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透析方法2023まとめ!$I$2:$I$50</c:f>
              <c:numCache>
                <c:formatCode>General</c:formatCode>
                <c:ptCount val="49"/>
                <c:pt idx="0">
                  <c:v>20</c:v>
                </c:pt>
                <c:pt idx="1">
                  <c:v>9</c:v>
                </c:pt>
                <c:pt idx="2">
                  <c:v>11</c:v>
                </c:pt>
                <c:pt idx="3">
                  <c:v>12</c:v>
                </c:pt>
                <c:pt idx="4">
                  <c:v>278</c:v>
                </c:pt>
                <c:pt idx="5">
                  <c:v>146</c:v>
                </c:pt>
                <c:pt idx="6">
                  <c:v>33</c:v>
                </c:pt>
                <c:pt idx="7">
                  <c:v>102</c:v>
                </c:pt>
                <c:pt idx="8">
                  <c:v>58</c:v>
                </c:pt>
                <c:pt idx="9">
                  <c:v>50</c:v>
                </c:pt>
                <c:pt idx="10">
                  <c:v>137</c:v>
                </c:pt>
                <c:pt idx="11">
                  <c:v>12</c:v>
                </c:pt>
                <c:pt idx="12">
                  <c:v>73</c:v>
                </c:pt>
                <c:pt idx="13">
                  <c:v>23</c:v>
                </c:pt>
                <c:pt idx="14">
                  <c:v>23</c:v>
                </c:pt>
                <c:pt idx="15">
                  <c:v>24</c:v>
                </c:pt>
                <c:pt idx="16">
                  <c:v>35</c:v>
                </c:pt>
                <c:pt idx="17">
                  <c:v>37</c:v>
                </c:pt>
                <c:pt idx="18">
                  <c:v>90</c:v>
                </c:pt>
                <c:pt idx="19">
                  <c:v>29</c:v>
                </c:pt>
                <c:pt idx="20">
                  <c:v>6</c:v>
                </c:pt>
                <c:pt idx="21">
                  <c:v>59</c:v>
                </c:pt>
                <c:pt idx="22">
                  <c:v>36</c:v>
                </c:pt>
                <c:pt idx="23">
                  <c:v>37</c:v>
                </c:pt>
                <c:pt idx="24">
                  <c:v>99</c:v>
                </c:pt>
                <c:pt idx="25">
                  <c:v>48</c:v>
                </c:pt>
                <c:pt idx="26">
                  <c:v>144</c:v>
                </c:pt>
                <c:pt idx="27">
                  <c:v>31</c:v>
                </c:pt>
                <c:pt idx="28">
                  <c:v>27</c:v>
                </c:pt>
                <c:pt idx="29">
                  <c:v>14</c:v>
                </c:pt>
                <c:pt idx="30">
                  <c:v>22</c:v>
                </c:pt>
                <c:pt idx="31">
                  <c:v>48</c:v>
                </c:pt>
                <c:pt idx="32">
                  <c:v>23</c:v>
                </c:pt>
                <c:pt idx="33">
                  <c:v>11</c:v>
                </c:pt>
                <c:pt idx="34">
                  <c:v>20</c:v>
                </c:pt>
                <c:pt idx="35">
                  <c:v>16</c:v>
                </c:pt>
                <c:pt idx="36">
                  <c:v>18</c:v>
                </c:pt>
                <c:pt idx="37">
                  <c:v>12</c:v>
                </c:pt>
                <c:pt idx="38">
                  <c:v>17</c:v>
                </c:pt>
                <c:pt idx="39">
                  <c:v>5</c:v>
                </c:pt>
                <c:pt idx="40">
                  <c:v>29</c:v>
                </c:pt>
                <c:pt idx="41">
                  <c:v>29</c:v>
                </c:pt>
                <c:pt idx="42">
                  <c:v>7</c:v>
                </c:pt>
                <c:pt idx="43">
                  <c:v>22</c:v>
                </c:pt>
                <c:pt idx="44">
                  <c:v>11</c:v>
                </c:pt>
                <c:pt idx="45">
                  <c:v>14</c:v>
                </c:pt>
                <c:pt idx="46">
                  <c:v>5</c:v>
                </c:pt>
                <c:pt idx="48">
                  <c:v>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21-428D-A40C-36951E68399E}"/>
            </c:ext>
          </c:extLst>
        </c:ser>
        <c:ser>
          <c:idx val="7"/>
          <c:order val="7"/>
          <c:tx>
            <c:strRef>
              <c:f>透析方法2023まとめ!$J$1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透析方法2023まとめ!$B$2:$B$50</c:f>
              <c:strCache>
                <c:ptCount val="49"/>
                <c:pt idx="0">
                  <c:v>青森県</c:v>
                </c:pt>
                <c:pt idx="1">
                  <c:v>高知県</c:v>
                </c:pt>
                <c:pt idx="2">
                  <c:v>鳥取県</c:v>
                </c:pt>
                <c:pt idx="3">
                  <c:v>島根県</c:v>
                </c:pt>
                <c:pt idx="4">
                  <c:v>東京都</c:v>
                </c:pt>
                <c:pt idx="5">
                  <c:v>埼玉県</c:v>
                </c:pt>
                <c:pt idx="6">
                  <c:v>静岡県</c:v>
                </c:pt>
                <c:pt idx="7">
                  <c:v>大阪府</c:v>
                </c:pt>
                <c:pt idx="8">
                  <c:v>京都府</c:v>
                </c:pt>
                <c:pt idx="9">
                  <c:v>香川県</c:v>
                </c:pt>
                <c:pt idx="10">
                  <c:v>神奈川県</c:v>
                </c:pt>
                <c:pt idx="11">
                  <c:v>山梨県</c:v>
                </c:pt>
                <c:pt idx="12">
                  <c:v>北海道</c:v>
                </c:pt>
                <c:pt idx="13">
                  <c:v>奈良県</c:v>
                </c:pt>
                <c:pt idx="14">
                  <c:v>福島県</c:v>
                </c:pt>
                <c:pt idx="15">
                  <c:v>滋賀県</c:v>
                </c:pt>
                <c:pt idx="16">
                  <c:v>徳島県</c:v>
                </c:pt>
                <c:pt idx="17">
                  <c:v>沖縄県</c:v>
                </c:pt>
                <c:pt idx="18">
                  <c:v>広島県</c:v>
                </c:pt>
                <c:pt idx="19">
                  <c:v>岡山県</c:v>
                </c:pt>
                <c:pt idx="20">
                  <c:v>福井県</c:v>
                </c:pt>
                <c:pt idx="21">
                  <c:v>兵庫県</c:v>
                </c:pt>
                <c:pt idx="22">
                  <c:v>山口県</c:v>
                </c:pt>
                <c:pt idx="23">
                  <c:v>愛媛県</c:v>
                </c:pt>
                <c:pt idx="24">
                  <c:v>千葉県</c:v>
                </c:pt>
                <c:pt idx="25">
                  <c:v>福岡県</c:v>
                </c:pt>
                <c:pt idx="26">
                  <c:v>愛知県</c:v>
                </c:pt>
                <c:pt idx="27">
                  <c:v>岐阜県</c:v>
                </c:pt>
                <c:pt idx="28">
                  <c:v>栃木県</c:v>
                </c:pt>
                <c:pt idx="29">
                  <c:v>石川県</c:v>
                </c:pt>
                <c:pt idx="30">
                  <c:v>三重県</c:v>
                </c:pt>
                <c:pt idx="31">
                  <c:v>鹿児島県</c:v>
                </c:pt>
                <c:pt idx="32">
                  <c:v>宮城県</c:v>
                </c:pt>
                <c:pt idx="33">
                  <c:v>山形県</c:v>
                </c:pt>
                <c:pt idx="34">
                  <c:v>群馬県</c:v>
                </c:pt>
                <c:pt idx="35">
                  <c:v>和歌山県</c:v>
                </c:pt>
                <c:pt idx="36">
                  <c:v>長崎県</c:v>
                </c:pt>
                <c:pt idx="37">
                  <c:v>長野県</c:v>
                </c:pt>
                <c:pt idx="38">
                  <c:v>茨城県</c:v>
                </c:pt>
                <c:pt idx="39">
                  <c:v>秋田県</c:v>
                </c:pt>
                <c:pt idx="40">
                  <c:v>熊本県</c:v>
                </c:pt>
                <c:pt idx="41">
                  <c:v>大分県</c:v>
                </c:pt>
                <c:pt idx="42">
                  <c:v>富山県</c:v>
                </c:pt>
                <c:pt idx="43">
                  <c:v>新潟県</c:v>
                </c:pt>
                <c:pt idx="44">
                  <c:v>佐賀県</c:v>
                </c:pt>
                <c:pt idx="45">
                  <c:v>岩手県</c:v>
                </c:pt>
                <c:pt idx="46">
                  <c:v>宮崎県</c:v>
                </c:pt>
                <c:pt idx="48">
                  <c:v>全国</c:v>
                </c:pt>
              </c:strCache>
            </c:strRef>
          </c:cat>
          <c:val>
            <c:numRef>
              <c:f>透析方法2023まとめ!$J$2:$J$50</c:f>
              <c:numCache>
                <c:formatCode>General</c:formatCode>
                <c:ptCount val="49"/>
                <c:pt idx="0">
                  <c:v>24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37</c:v>
                </c:pt>
                <c:pt idx="5">
                  <c:v>143</c:v>
                </c:pt>
                <c:pt idx="6">
                  <c:v>222</c:v>
                </c:pt>
                <c:pt idx="7">
                  <c:v>72</c:v>
                </c:pt>
                <c:pt idx="8">
                  <c:v>183</c:v>
                </c:pt>
                <c:pt idx="9">
                  <c:v>18</c:v>
                </c:pt>
                <c:pt idx="10">
                  <c:v>65</c:v>
                </c:pt>
                <c:pt idx="11">
                  <c:v>0</c:v>
                </c:pt>
                <c:pt idx="12">
                  <c:v>43</c:v>
                </c:pt>
                <c:pt idx="13">
                  <c:v>1</c:v>
                </c:pt>
                <c:pt idx="14">
                  <c:v>51</c:v>
                </c:pt>
                <c:pt idx="15">
                  <c:v>50</c:v>
                </c:pt>
                <c:pt idx="16">
                  <c:v>0</c:v>
                </c:pt>
                <c:pt idx="17">
                  <c:v>29</c:v>
                </c:pt>
                <c:pt idx="18">
                  <c:v>26</c:v>
                </c:pt>
                <c:pt idx="19">
                  <c:v>36</c:v>
                </c:pt>
                <c:pt idx="20">
                  <c:v>24</c:v>
                </c:pt>
                <c:pt idx="21">
                  <c:v>26</c:v>
                </c:pt>
                <c:pt idx="22">
                  <c:v>7</c:v>
                </c:pt>
                <c:pt idx="23">
                  <c:v>4</c:v>
                </c:pt>
                <c:pt idx="24">
                  <c:v>4</c:v>
                </c:pt>
                <c:pt idx="25">
                  <c:v>9</c:v>
                </c:pt>
                <c:pt idx="26">
                  <c:v>51</c:v>
                </c:pt>
                <c:pt idx="27">
                  <c:v>1</c:v>
                </c:pt>
                <c:pt idx="28">
                  <c:v>3</c:v>
                </c:pt>
                <c:pt idx="29">
                  <c:v>0</c:v>
                </c:pt>
                <c:pt idx="30">
                  <c:v>39</c:v>
                </c:pt>
                <c:pt idx="31">
                  <c:v>1</c:v>
                </c:pt>
                <c:pt idx="32">
                  <c:v>150</c:v>
                </c:pt>
                <c:pt idx="33">
                  <c:v>40</c:v>
                </c:pt>
                <c:pt idx="34">
                  <c:v>75</c:v>
                </c:pt>
                <c:pt idx="35">
                  <c:v>14</c:v>
                </c:pt>
                <c:pt idx="36">
                  <c:v>2</c:v>
                </c:pt>
                <c:pt idx="37">
                  <c:v>14</c:v>
                </c:pt>
                <c:pt idx="38">
                  <c:v>17</c:v>
                </c:pt>
                <c:pt idx="39">
                  <c:v>0</c:v>
                </c:pt>
                <c:pt idx="40">
                  <c:v>11</c:v>
                </c:pt>
                <c:pt idx="41">
                  <c:v>0</c:v>
                </c:pt>
                <c:pt idx="42">
                  <c:v>0</c:v>
                </c:pt>
                <c:pt idx="43">
                  <c:v>5</c:v>
                </c:pt>
                <c:pt idx="44">
                  <c:v>14</c:v>
                </c:pt>
                <c:pt idx="45">
                  <c:v>10</c:v>
                </c:pt>
                <c:pt idx="46">
                  <c:v>1</c:v>
                </c:pt>
                <c:pt idx="48">
                  <c:v>1531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21-428D-A40C-36951E683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00"/>
        <c:axId val="317949391"/>
        <c:axId val="317963791"/>
      </c:barChart>
      <c:catAx>
        <c:axId val="317949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pPr>
            <a:endParaRPr lang="ja-JP"/>
          </a:p>
        </c:txPr>
        <c:crossAx val="317963791"/>
        <c:crosses val="autoZero"/>
        <c:auto val="1"/>
        <c:lblAlgn val="ctr"/>
        <c:lblOffset val="100"/>
        <c:noMultiLvlLbl val="0"/>
      </c:catAx>
      <c:valAx>
        <c:axId val="31796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pPr>
            <a:endParaRPr lang="ja-JP"/>
          </a:p>
        </c:txPr>
        <c:crossAx val="317949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ea"/>
              <a:ea typeface="ＭＳ Ｐゴシック" panose="020B060007020508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j-ea"/>
          <a:ea typeface="+mj-ea"/>
        </a:defRPr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+mj-ea"/>
                <a:ea typeface="+mj-ea"/>
                <a:cs typeface="+mn-cs"/>
              </a:defRPr>
            </a:pPr>
            <a:r>
              <a:rPr lang="ja-JP" sz="2400"/>
              <a:t>生活活動度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+mj-ea"/>
              <a:ea typeface="+mj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437080794756987E-2"/>
          <c:y val="0.14928633763244653"/>
          <c:w val="0.93097997986441139"/>
          <c:h val="0.711208665165862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Sheet1!$O$8</c:f>
              <c:strCache>
                <c:ptCount val="1"/>
                <c:pt idx="0">
                  <c:v>無症状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ea"/>
                    <a:ea typeface="+mj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Sheet1!$M$9:$N$23</c:f>
              <c:multiLvlStrCache>
                <c:ptCount val="15"/>
                <c:lvl>
                  <c:pt idx="0">
                    <c:v>2010</c:v>
                  </c:pt>
                  <c:pt idx="1">
                    <c:v>2018</c:v>
                  </c:pt>
                  <c:pt idx="2">
                    <c:v>2023</c:v>
                  </c:pt>
                  <c:pt idx="4">
                    <c:v>2010</c:v>
                  </c:pt>
                  <c:pt idx="5">
                    <c:v>2018</c:v>
                  </c:pt>
                  <c:pt idx="6">
                    <c:v>2023</c:v>
                  </c:pt>
                  <c:pt idx="8">
                    <c:v>2010</c:v>
                  </c:pt>
                  <c:pt idx="9">
                    <c:v>2018</c:v>
                  </c:pt>
                  <c:pt idx="10">
                    <c:v>2023</c:v>
                  </c:pt>
                  <c:pt idx="12">
                    <c:v>2010</c:v>
                  </c:pt>
                  <c:pt idx="13">
                    <c:v>2018</c:v>
                  </c:pt>
                  <c:pt idx="14">
                    <c:v>2023</c:v>
                  </c:pt>
                </c:lvl>
                <c:lvl>
                  <c:pt idx="0">
                    <c:v>65歳未満</c:v>
                  </c:pt>
                  <c:pt idx="4">
                    <c:v>65歳～</c:v>
                  </c:pt>
                  <c:pt idx="8">
                    <c:v>75歳～</c:v>
                  </c:pt>
                  <c:pt idx="12">
                    <c:v>90歳以上</c:v>
                  </c:pt>
                </c:lvl>
              </c:multiLvlStrCache>
            </c:multiLvlStrRef>
          </c:cat>
          <c:val>
            <c:numRef>
              <c:f>Sheet1!$O$9:$O$23</c:f>
              <c:numCache>
                <c:formatCode>0.0_ </c:formatCode>
                <c:ptCount val="15"/>
                <c:pt idx="0">
                  <c:v>61.316086379921217</c:v>
                </c:pt>
                <c:pt idx="1">
                  <c:v>59.2</c:v>
                </c:pt>
                <c:pt idx="2">
                  <c:v>60.9</c:v>
                </c:pt>
                <c:pt idx="4">
                  <c:v>43.564782908339076</c:v>
                </c:pt>
                <c:pt idx="5">
                  <c:v>41.3</c:v>
                </c:pt>
                <c:pt idx="6">
                  <c:v>42.5</c:v>
                </c:pt>
                <c:pt idx="8">
                  <c:v>26.868382221789822</c:v>
                </c:pt>
                <c:pt idx="9">
                  <c:v>23.5</c:v>
                </c:pt>
                <c:pt idx="10">
                  <c:v>25.3</c:v>
                </c:pt>
                <c:pt idx="12">
                  <c:v>12.226640159045726</c:v>
                </c:pt>
                <c:pt idx="13">
                  <c:v>9.3000000000000007</c:v>
                </c:pt>
                <c:pt idx="14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7-4E3D-BCFE-453AE5F22789}"/>
            </c:ext>
          </c:extLst>
        </c:ser>
        <c:ser>
          <c:idx val="1"/>
          <c:order val="1"/>
          <c:tx>
            <c:strRef>
              <c:f>Sheet1!$P$8</c:f>
              <c:strCache>
                <c:ptCount val="1"/>
                <c:pt idx="0">
                  <c:v>軽度症状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ea"/>
                    <a:ea typeface="+mj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Sheet1!$M$9:$N$23</c:f>
              <c:multiLvlStrCache>
                <c:ptCount val="15"/>
                <c:lvl>
                  <c:pt idx="0">
                    <c:v>2010</c:v>
                  </c:pt>
                  <c:pt idx="1">
                    <c:v>2018</c:v>
                  </c:pt>
                  <c:pt idx="2">
                    <c:v>2023</c:v>
                  </c:pt>
                  <c:pt idx="4">
                    <c:v>2010</c:v>
                  </c:pt>
                  <c:pt idx="5">
                    <c:v>2018</c:v>
                  </c:pt>
                  <c:pt idx="6">
                    <c:v>2023</c:v>
                  </c:pt>
                  <c:pt idx="8">
                    <c:v>2010</c:v>
                  </c:pt>
                  <c:pt idx="9">
                    <c:v>2018</c:v>
                  </c:pt>
                  <c:pt idx="10">
                    <c:v>2023</c:v>
                  </c:pt>
                  <c:pt idx="12">
                    <c:v>2010</c:v>
                  </c:pt>
                  <c:pt idx="13">
                    <c:v>2018</c:v>
                  </c:pt>
                  <c:pt idx="14">
                    <c:v>2023</c:v>
                  </c:pt>
                </c:lvl>
                <c:lvl>
                  <c:pt idx="0">
                    <c:v>65歳未満</c:v>
                  </c:pt>
                  <c:pt idx="4">
                    <c:v>65歳～</c:v>
                  </c:pt>
                  <c:pt idx="8">
                    <c:v>75歳～</c:v>
                  </c:pt>
                  <c:pt idx="12">
                    <c:v>90歳以上</c:v>
                  </c:pt>
                </c:lvl>
              </c:multiLvlStrCache>
            </c:multiLvlStrRef>
          </c:cat>
          <c:val>
            <c:numRef>
              <c:f>Sheet1!$P$9:$P$23</c:f>
              <c:numCache>
                <c:formatCode>0.0_ </c:formatCode>
                <c:ptCount val="15"/>
                <c:pt idx="0">
                  <c:v>26.804695077294589</c:v>
                </c:pt>
                <c:pt idx="1">
                  <c:v>28.6</c:v>
                </c:pt>
                <c:pt idx="2">
                  <c:v>27.1</c:v>
                </c:pt>
                <c:pt idx="4">
                  <c:v>31.45388237996784</c:v>
                </c:pt>
                <c:pt idx="5">
                  <c:v>34.1</c:v>
                </c:pt>
                <c:pt idx="6">
                  <c:v>33.799999999999997</c:v>
                </c:pt>
                <c:pt idx="8">
                  <c:v>26.99810283601693</c:v>
                </c:pt>
                <c:pt idx="9">
                  <c:v>31.1</c:v>
                </c:pt>
                <c:pt idx="10">
                  <c:v>32.5</c:v>
                </c:pt>
                <c:pt idx="12">
                  <c:v>13.386348575215374</c:v>
                </c:pt>
                <c:pt idx="13">
                  <c:v>15.8</c:v>
                </c:pt>
                <c:pt idx="1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7-4E3D-BCFE-453AE5F22789}"/>
            </c:ext>
          </c:extLst>
        </c:ser>
        <c:ser>
          <c:idx val="2"/>
          <c:order val="2"/>
          <c:tx>
            <c:strRef>
              <c:f>Sheet1!$Q$8</c:f>
              <c:strCache>
                <c:ptCount val="1"/>
                <c:pt idx="0">
                  <c:v>50％以上起居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ea"/>
                    <a:ea typeface="+mj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Sheet1!$M$9:$N$23</c:f>
              <c:multiLvlStrCache>
                <c:ptCount val="15"/>
                <c:lvl>
                  <c:pt idx="0">
                    <c:v>2010</c:v>
                  </c:pt>
                  <c:pt idx="1">
                    <c:v>2018</c:v>
                  </c:pt>
                  <c:pt idx="2">
                    <c:v>2023</c:v>
                  </c:pt>
                  <c:pt idx="4">
                    <c:v>2010</c:v>
                  </c:pt>
                  <c:pt idx="5">
                    <c:v>2018</c:v>
                  </c:pt>
                  <c:pt idx="6">
                    <c:v>2023</c:v>
                  </c:pt>
                  <c:pt idx="8">
                    <c:v>2010</c:v>
                  </c:pt>
                  <c:pt idx="9">
                    <c:v>2018</c:v>
                  </c:pt>
                  <c:pt idx="10">
                    <c:v>2023</c:v>
                  </c:pt>
                  <c:pt idx="12">
                    <c:v>2010</c:v>
                  </c:pt>
                  <c:pt idx="13">
                    <c:v>2018</c:v>
                  </c:pt>
                  <c:pt idx="14">
                    <c:v>2023</c:v>
                  </c:pt>
                </c:lvl>
                <c:lvl>
                  <c:pt idx="0">
                    <c:v>65歳未満</c:v>
                  </c:pt>
                  <c:pt idx="4">
                    <c:v>65歳～</c:v>
                  </c:pt>
                  <c:pt idx="8">
                    <c:v>75歳～</c:v>
                  </c:pt>
                  <c:pt idx="12">
                    <c:v>90歳以上</c:v>
                  </c:pt>
                </c:lvl>
              </c:multiLvlStrCache>
            </c:multiLvlStrRef>
          </c:cat>
          <c:val>
            <c:numRef>
              <c:f>Sheet1!$Q$9:$Q$23</c:f>
              <c:numCache>
                <c:formatCode>0.0_ </c:formatCode>
                <c:ptCount val="15"/>
                <c:pt idx="0">
                  <c:v>6.5210506522040346</c:v>
                </c:pt>
                <c:pt idx="1">
                  <c:v>6.7</c:v>
                </c:pt>
                <c:pt idx="2">
                  <c:v>6.4</c:v>
                </c:pt>
                <c:pt idx="4">
                  <c:v>12.923558465426144</c:v>
                </c:pt>
                <c:pt idx="5">
                  <c:v>12.7</c:v>
                </c:pt>
                <c:pt idx="6">
                  <c:v>12.4</c:v>
                </c:pt>
                <c:pt idx="8">
                  <c:v>22.063854972353294</c:v>
                </c:pt>
                <c:pt idx="9">
                  <c:v>21.8</c:v>
                </c:pt>
                <c:pt idx="10">
                  <c:v>21.2</c:v>
                </c:pt>
                <c:pt idx="12">
                  <c:v>26.474486414844268</c:v>
                </c:pt>
                <c:pt idx="13">
                  <c:v>28.1</c:v>
                </c:pt>
                <c:pt idx="14">
                  <c:v>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7-4E3D-BCFE-453AE5F22789}"/>
            </c:ext>
          </c:extLst>
        </c:ser>
        <c:ser>
          <c:idx val="3"/>
          <c:order val="3"/>
          <c:tx>
            <c:strRef>
              <c:f>Sheet1!$R$8</c:f>
              <c:strCache>
                <c:ptCount val="1"/>
                <c:pt idx="0">
                  <c:v>50％以上就床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ea"/>
                    <a:ea typeface="+mj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Sheet1!$M$9:$N$23</c:f>
              <c:multiLvlStrCache>
                <c:ptCount val="15"/>
                <c:lvl>
                  <c:pt idx="0">
                    <c:v>2010</c:v>
                  </c:pt>
                  <c:pt idx="1">
                    <c:v>2018</c:v>
                  </c:pt>
                  <c:pt idx="2">
                    <c:v>2023</c:v>
                  </c:pt>
                  <c:pt idx="4">
                    <c:v>2010</c:v>
                  </c:pt>
                  <c:pt idx="5">
                    <c:v>2018</c:v>
                  </c:pt>
                  <c:pt idx="6">
                    <c:v>2023</c:v>
                  </c:pt>
                  <c:pt idx="8">
                    <c:v>2010</c:v>
                  </c:pt>
                  <c:pt idx="9">
                    <c:v>2018</c:v>
                  </c:pt>
                  <c:pt idx="10">
                    <c:v>2023</c:v>
                  </c:pt>
                  <c:pt idx="12">
                    <c:v>2010</c:v>
                  </c:pt>
                  <c:pt idx="13">
                    <c:v>2018</c:v>
                  </c:pt>
                  <c:pt idx="14">
                    <c:v>2023</c:v>
                  </c:pt>
                </c:lvl>
                <c:lvl>
                  <c:pt idx="0">
                    <c:v>65歳未満</c:v>
                  </c:pt>
                  <c:pt idx="4">
                    <c:v>65歳～</c:v>
                  </c:pt>
                  <c:pt idx="8">
                    <c:v>75歳～</c:v>
                  </c:pt>
                  <c:pt idx="12">
                    <c:v>90歳以上</c:v>
                  </c:pt>
                </c:lvl>
              </c:multiLvlStrCache>
            </c:multiLvlStrRef>
          </c:cat>
          <c:val>
            <c:numRef>
              <c:f>Sheet1!$R$9:$R$23</c:f>
              <c:numCache>
                <c:formatCode>0.0_ </c:formatCode>
                <c:ptCount val="15"/>
                <c:pt idx="0">
                  <c:v>3.1640307990736529</c:v>
                </c:pt>
                <c:pt idx="1">
                  <c:v>3.3</c:v>
                </c:pt>
                <c:pt idx="2">
                  <c:v>3.3</c:v>
                </c:pt>
                <c:pt idx="4">
                  <c:v>6.6491500114863307</c:v>
                </c:pt>
                <c:pt idx="5">
                  <c:v>6.9</c:v>
                </c:pt>
                <c:pt idx="6">
                  <c:v>6.8</c:v>
                </c:pt>
                <c:pt idx="8">
                  <c:v>13.281769389178057</c:v>
                </c:pt>
                <c:pt idx="9">
                  <c:v>13.6</c:v>
                </c:pt>
                <c:pt idx="10">
                  <c:v>12.6</c:v>
                </c:pt>
                <c:pt idx="12">
                  <c:v>24.718356527501655</c:v>
                </c:pt>
                <c:pt idx="13">
                  <c:v>25</c:v>
                </c:pt>
                <c:pt idx="14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67-4E3D-BCFE-453AE5F22789}"/>
            </c:ext>
          </c:extLst>
        </c:ser>
        <c:ser>
          <c:idx val="4"/>
          <c:order val="4"/>
          <c:tx>
            <c:strRef>
              <c:f>Sheet1!$S$8</c:f>
              <c:strCache>
                <c:ptCount val="1"/>
                <c:pt idx="0">
                  <c:v>終日就床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j-ea"/>
                    <a:ea typeface="+mj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Sheet1!$M$9:$N$23</c:f>
              <c:multiLvlStrCache>
                <c:ptCount val="15"/>
                <c:lvl>
                  <c:pt idx="0">
                    <c:v>2010</c:v>
                  </c:pt>
                  <c:pt idx="1">
                    <c:v>2018</c:v>
                  </c:pt>
                  <c:pt idx="2">
                    <c:v>2023</c:v>
                  </c:pt>
                  <c:pt idx="4">
                    <c:v>2010</c:v>
                  </c:pt>
                  <c:pt idx="5">
                    <c:v>2018</c:v>
                  </c:pt>
                  <c:pt idx="6">
                    <c:v>2023</c:v>
                  </c:pt>
                  <c:pt idx="8">
                    <c:v>2010</c:v>
                  </c:pt>
                  <c:pt idx="9">
                    <c:v>2018</c:v>
                  </c:pt>
                  <c:pt idx="10">
                    <c:v>2023</c:v>
                  </c:pt>
                  <c:pt idx="12">
                    <c:v>2010</c:v>
                  </c:pt>
                  <c:pt idx="13">
                    <c:v>2018</c:v>
                  </c:pt>
                  <c:pt idx="14">
                    <c:v>2023</c:v>
                  </c:pt>
                </c:lvl>
                <c:lvl>
                  <c:pt idx="0">
                    <c:v>65歳未満</c:v>
                  </c:pt>
                  <c:pt idx="4">
                    <c:v>65歳～</c:v>
                  </c:pt>
                  <c:pt idx="8">
                    <c:v>75歳～</c:v>
                  </c:pt>
                  <c:pt idx="12">
                    <c:v>90歳以上</c:v>
                  </c:pt>
                </c:lvl>
              </c:multiLvlStrCache>
            </c:multiLvlStrRef>
          </c:cat>
          <c:val>
            <c:numRef>
              <c:f>Sheet1!$S$9:$S$23</c:f>
              <c:numCache>
                <c:formatCode>0.0_ </c:formatCode>
                <c:ptCount val="15"/>
                <c:pt idx="0">
                  <c:v>2.1941370915065024</c:v>
                </c:pt>
                <c:pt idx="1">
                  <c:v>2.2999999999999998</c:v>
                </c:pt>
                <c:pt idx="2">
                  <c:v>2.1</c:v>
                </c:pt>
                <c:pt idx="4">
                  <c:v>5.4086262347806109</c:v>
                </c:pt>
                <c:pt idx="5">
                  <c:v>4.9000000000000004</c:v>
                </c:pt>
                <c:pt idx="6">
                  <c:v>4.5</c:v>
                </c:pt>
                <c:pt idx="8">
                  <c:v>10.7878905806619</c:v>
                </c:pt>
                <c:pt idx="9">
                  <c:v>9.9</c:v>
                </c:pt>
                <c:pt idx="10">
                  <c:v>8.4</c:v>
                </c:pt>
                <c:pt idx="12">
                  <c:v>23.194168323392976</c:v>
                </c:pt>
                <c:pt idx="13">
                  <c:v>21.9</c:v>
                </c:pt>
                <c:pt idx="14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67-4E3D-BCFE-453AE5F22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12700223"/>
        <c:axId val="812701183"/>
      </c:barChart>
      <c:catAx>
        <c:axId val="81270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ea"/>
                <a:ea typeface="+mj-ea"/>
                <a:cs typeface="+mn-cs"/>
              </a:defRPr>
            </a:pPr>
            <a:endParaRPr lang="ja-JP"/>
          </a:p>
        </c:txPr>
        <c:crossAx val="812701183"/>
        <c:crosses val="autoZero"/>
        <c:auto val="1"/>
        <c:lblAlgn val="ctr"/>
        <c:lblOffset val="100"/>
        <c:noMultiLvlLbl val="0"/>
      </c:catAx>
      <c:valAx>
        <c:axId val="812701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j-ea"/>
                <a:ea typeface="+mj-ea"/>
                <a:cs typeface="+mn-cs"/>
              </a:defRPr>
            </a:pPr>
            <a:endParaRPr lang="ja-JP"/>
          </a:p>
        </c:txPr>
        <c:crossAx val="81270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2985985990113"/>
          <c:y val="9.2571077223866607E-2"/>
          <c:w val="0.56414692876697359"/>
          <c:h val="4.450179976662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j-ea"/>
              <a:ea typeface="+mj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+mj-ea"/>
          <a:ea typeface="+mj-ea"/>
        </a:defRPr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旧</a:t>
            </a:r>
            <a:r>
              <a:rPr lang="en-US"/>
              <a:t>9</a:t>
            </a:r>
            <a:r>
              <a:rPr lang="ja-JP"/>
              <a:t>分割図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F9E7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Sheet1!$K$9</c:f>
              <c:strCache>
                <c:ptCount val="1"/>
                <c:pt idx="0">
                  <c:v>8.4mg/dL未満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Sheet1!$L$8:$N$8</c:f>
              <c:strCache>
                <c:ptCount val="3"/>
                <c:pt idx="0">
                  <c:v>3.5mg/dL未満</c:v>
                </c:pt>
                <c:pt idx="1">
                  <c:v>3.5mg/dL～</c:v>
                </c:pt>
                <c:pt idx="2">
                  <c:v>6.1mg/dL以上</c:v>
                </c:pt>
              </c:strCache>
            </c:strRef>
          </c:cat>
          <c:val>
            <c:numRef>
              <c:f>Sheet1!$L$9:$N$9</c:f>
              <c:numCache>
                <c:formatCode>0.0_ </c:formatCode>
                <c:ptCount val="3"/>
                <c:pt idx="0">
                  <c:v>0.72460111616829315</c:v>
                </c:pt>
                <c:pt idx="1">
                  <c:v>6.1073042080015609</c:v>
                </c:pt>
                <c:pt idx="2">
                  <c:v>3.2136093141855637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3-417E-B6A6-7EA61D8534E3}"/>
            </c:ext>
          </c:extLst>
        </c:ser>
        <c:ser>
          <c:idx val="1"/>
          <c:order val="1"/>
          <c:tx>
            <c:strRef>
              <c:f>Sheet1!$K$10</c:f>
              <c:strCache>
                <c:ptCount val="1"/>
                <c:pt idx="0">
                  <c:v>8.4mg/dL～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243-417E-B6A6-7EA61D8534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Sheet1!$L$8:$N$8</c:f>
              <c:strCache>
                <c:ptCount val="3"/>
                <c:pt idx="0">
                  <c:v>3.5mg/dL未満</c:v>
                </c:pt>
                <c:pt idx="1">
                  <c:v>3.5mg/dL～</c:v>
                </c:pt>
                <c:pt idx="2">
                  <c:v>6.1mg/dL以上</c:v>
                </c:pt>
              </c:strCache>
            </c:strRef>
          </c:cat>
          <c:val>
            <c:numRef>
              <c:f>Sheet1!$L$10:$N$10</c:f>
              <c:numCache>
                <c:formatCode>0.0_ </c:formatCode>
                <c:ptCount val="3"/>
                <c:pt idx="0">
                  <c:v>8.3810177382622353</c:v>
                </c:pt>
                <c:pt idx="1">
                  <c:v>55.399354788792564</c:v>
                </c:pt>
                <c:pt idx="2">
                  <c:v>17.679728997836961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3-417E-B6A6-7EA61D8534E3}"/>
            </c:ext>
          </c:extLst>
        </c:ser>
        <c:ser>
          <c:idx val="2"/>
          <c:order val="2"/>
          <c:tx>
            <c:strRef>
              <c:f>Sheet1!$K$11</c:f>
              <c:strCache>
                <c:ptCount val="1"/>
                <c:pt idx="0">
                  <c:v>10.1mg/dL以上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Sheet1!$L$8:$N$8</c:f>
              <c:strCache>
                <c:ptCount val="3"/>
                <c:pt idx="0">
                  <c:v>3.5mg/dL未満</c:v>
                </c:pt>
                <c:pt idx="1">
                  <c:v>3.5mg/dL～</c:v>
                </c:pt>
                <c:pt idx="2">
                  <c:v>6.1mg/dL以上</c:v>
                </c:pt>
              </c:strCache>
            </c:strRef>
          </c:cat>
          <c:val>
            <c:numRef>
              <c:f>Sheet1!$L$11:$N$11</c:f>
              <c:numCache>
                <c:formatCode>0.0_ </c:formatCode>
                <c:ptCount val="3"/>
                <c:pt idx="0">
                  <c:v>1.3839410361728681</c:v>
                </c:pt>
                <c:pt idx="1">
                  <c:v>5.1162759404844804</c:v>
                </c:pt>
                <c:pt idx="2">
                  <c:v>1.8084752091554059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43-417E-B6A6-7EA61D853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108128"/>
        <c:axId val="797123968"/>
        <c:axId val="806130752"/>
      </c:bar3DChart>
      <c:catAx>
        <c:axId val="79710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97123968"/>
        <c:crosses val="autoZero"/>
        <c:auto val="1"/>
        <c:lblAlgn val="ctr"/>
        <c:lblOffset val="100"/>
        <c:noMultiLvlLbl val="0"/>
      </c:catAx>
      <c:valAx>
        <c:axId val="79712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97108128"/>
        <c:crosses val="autoZero"/>
        <c:crossBetween val="between"/>
      </c:valAx>
      <c:serAx>
        <c:axId val="806130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9712396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新</a:t>
            </a:r>
            <a:r>
              <a:rPr lang="en-US"/>
              <a:t>9</a:t>
            </a:r>
            <a:r>
              <a:rPr lang="ja-JP"/>
              <a:t>分割図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F9E7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Sheet1!$K$9</c:f>
              <c:strCache>
                <c:ptCount val="1"/>
                <c:pt idx="0">
                  <c:v>8.4mg/dL未満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Sheet1!$L$8:$N$8</c:f>
              <c:strCache>
                <c:ptCount val="3"/>
                <c:pt idx="0">
                  <c:v>3.5mg/dL未満</c:v>
                </c:pt>
                <c:pt idx="1">
                  <c:v>3.5mg/dL～</c:v>
                </c:pt>
                <c:pt idx="2">
                  <c:v>5.5mg/dL以上</c:v>
                </c:pt>
              </c:strCache>
            </c:strRef>
          </c:cat>
          <c:val>
            <c:numRef>
              <c:f>Sheet1!$L$9:$N$9</c:f>
              <c:numCache>
                <c:formatCode>0.0_ </c:formatCode>
                <c:ptCount val="3"/>
                <c:pt idx="0">
                  <c:v>0.72594914311713254</c:v>
                </c:pt>
                <c:pt idx="1">
                  <c:v>4.591274455285375</c:v>
                </c:pt>
                <c:pt idx="2">
                  <c:v>4.74697942470047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E-4D2B-BC0B-26B3D4EA3840}"/>
            </c:ext>
          </c:extLst>
        </c:ser>
        <c:ser>
          <c:idx val="1"/>
          <c:order val="1"/>
          <c:tx>
            <c:strRef>
              <c:f>Sheet1!$K$10</c:f>
              <c:strCache>
                <c:ptCount val="1"/>
                <c:pt idx="0">
                  <c:v>8.4mg/dL～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5BE-4D2B-BC0B-26B3D4EA38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Sheet1!$L$8:$N$8</c:f>
              <c:strCache>
                <c:ptCount val="3"/>
                <c:pt idx="0">
                  <c:v>3.5mg/dL未満</c:v>
                </c:pt>
                <c:pt idx="1">
                  <c:v>3.5mg/dL～</c:v>
                </c:pt>
                <c:pt idx="2">
                  <c:v>5.5mg/dL以上</c:v>
                </c:pt>
              </c:strCache>
            </c:strRef>
          </c:cat>
          <c:val>
            <c:numRef>
              <c:f>Sheet1!$L$10:$N$10</c:f>
              <c:numCache>
                <c:formatCode>0.0_ </c:formatCode>
                <c:ptCount val="3"/>
                <c:pt idx="0">
                  <c:v>5.817029809750097</c:v>
                </c:pt>
                <c:pt idx="1">
                  <c:v>32.831504979525803</c:v>
                </c:pt>
                <c:pt idx="2">
                  <c:v>22.357481084542403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BE-4D2B-BC0B-26B3D4EA3840}"/>
            </c:ext>
          </c:extLst>
        </c:ser>
        <c:ser>
          <c:idx val="2"/>
          <c:order val="2"/>
          <c:tx>
            <c:strRef>
              <c:f>Sheet1!$K$11</c:f>
              <c:strCache>
                <c:ptCount val="1"/>
                <c:pt idx="0">
                  <c:v>9.5mg/dL以上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Sheet1!$L$8:$N$8</c:f>
              <c:strCache>
                <c:ptCount val="3"/>
                <c:pt idx="0">
                  <c:v>3.5mg/dL未満</c:v>
                </c:pt>
                <c:pt idx="1">
                  <c:v>3.5mg/dL～</c:v>
                </c:pt>
                <c:pt idx="2">
                  <c:v>5.5mg/dL以上</c:v>
                </c:pt>
              </c:strCache>
            </c:strRef>
          </c:cat>
          <c:val>
            <c:numRef>
              <c:f>Sheet1!$L$11:$N$11</c:f>
              <c:numCache>
                <c:formatCode>0.0_ </c:formatCode>
                <c:ptCount val="3"/>
                <c:pt idx="0">
                  <c:v>3.9660954114217351</c:v>
                </c:pt>
                <c:pt idx="1">
                  <c:v>15.054176566739127</c:v>
                </c:pt>
                <c:pt idx="2">
                  <c:v>9.9095091249178502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BE-4D2B-BC0B-26B3D4EA3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9701872"/>
        <c:axId val="1079704272"/>
        <c:axId val="1188249520"/>
      </c:bar3DChart>
      <c:catAx>
        <c:axId val="107970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79704272"/>
        <c:crosses val="autoZero"/>
        <c:auto val="1"/>
        <c:lblAlgn val="ctr"/>
        <c:lblOffset val="100"/>
        <c:noMultiLvlLbl val="0"/>
      </c:catAx>
      <c:valAx>
        <c:axId val="107970427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79701872"/>
        <c:crosses val="autoZero"/>
        <c:crossBetween val="between"/>
      </c:valAx>
      <c:serAx>
        <c:axId val="11882495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7970427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dirty="0"/>
              <a:t>北海道における透析患者数の推移</a:t>
            </a:r>
            <a:endParaRPr lang="ja-JP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透析患者数推移!$B$1</c:f>
              <c:strCache>
                <c:ptCount val="1"/>
                <c:pt idx="0">
                  <c:v>昼間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透析患者数推移!$A$16:$A$34</c:f>
              <c:strCache>
                <c:ptCount val="1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strCache>
            </c:strRef>
          </c:cat>
          <c:val>
            <c:numRef>
              <c:f>透析患者数推移!$B$16:$B$34</c:f>
              <c:numCache>
                <c:formatCode>0_);[Red]\(0\)</c:formatCode>
                <c:ptCount val="19"/>
                <c:pt idx="0">
                  <c:v>10729</c:v>
                </c:pt>
                <c:pt idx="1">
                  <c:v>10881</c:v>
                </c:pt>
                <c:pt idx="2">
                  <c:v>11535</c:v>
                </c:pt>
                <c:pt idx="3">
                  <c:v>11911</c:v>
                </c:pt>
                <c:pt idx="4">
                  <c:v>12352</c:v>
                </c:pt>
                <c:pt idx="5">
                  <c:v>12650</c:v>
                </c:pt>
                <c:pt idx="6">
                  <c:v>12885</c:v>
                </c:pt>
                <c:pt idx="7">
                  <c:v>12990</c:v>
                </c:pt>
                <c:pt idx="8">
                  <c:v>13220</c:v>
                </c:pt>
                <c:pt idx="9" formatCode="#,##0">
                  <c:v>13526</c:v>
                </c:pt>
                <c:pt idx="10">
                  <c:v>13818</c:v>
                </c:pt>
                <c:pt idx="11">
                  <c:v>14042</c:v>
                </c:pt>
                <c:pt idx="12">
                  <c:v>14260</c:v>
                </c:pt>
                <c:pt idx="13">
                  <c:v>14517</c:v>
                </c:pt>
                <c:pt idx="14" formatCode="0_ ">
                  <c:v>14854</c:v>
                </c:pt>
                <c:pt idx="15" formatCode="0_ ">
                  <c:v>14806</c:v>
                </c:pt>
                <c:pt idx="16" formatCode="0_ ">
                  <c:v>14641</c:v>
                </c:pt>
                <c:pt idx="17" formatCode="0_ ">
                  <c:v>14670</c:v>
                </c:pt>
                <c:pt idx="18" formatCode="0_ ">
                  <c:v>14390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A-4D55-A1D2-C945FF67FD8E}"/>
            </c:ext>
          </c:extLst>
        </c:ser>
        <c:ser>
          <c:idx val="1"/>
          <c:order val="1"/>
          <c:tx>
            <c:strRef>
              <c:f>透析患者数推移!$C$1</c:f>
              <c:strCache>
                <c:ptCount val="1"/>
                <c:pt idx="0">
                  <c:v>夜間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透析患者数推移!$A$16:$A$34</c:f>
              <c:strCache>
                <c:ptCount val="1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strCache>
            </c:strRef>
          </c:cat>
          <c:val>
            <c:numRef>
              <c:f>透析患者数推移!$C$16:$C$34</c:f>
              <c:numCache>
                <c:formatCode>0_);[Red]\(0\)</c:formatCode>
                <c:ptCount val="19"/>
                <c:pt idx="0">
                  <c:v>1429</c:v>
                </c:pt>
                <c:pt idx="1">
                  <c:v>1491</c:v>
                </c:pt>
                <c:pt idx="2">
                  <c:v>1438</c:v>
                </c:pt>
                <c:pt idx="3">
                  <c:v>1441</c:v>
                </c:pt>
                <c:pt idx="4">
                  <c:v>1347</c:v>
                </c:pt>
                <c:pt idx="5">
                  <c:v>1341</c:v>
                </c:pt>
                <c:pt idx="6">
                  <c:v>1282</c:v>
                </c:pt>
                <c:pt idx="7">
                  <c:v>1380</c:v>
                </c:pt>
                <c:pt idx="8">
                  <c:v>1442</c:v>
                </c:pt>
                <c:pt idx="9" formatCode="#,##0">
                  <c:v>1309</c:v>
                </c:pt>
                <c:pt idx="10">
                  <c:v>1126</c:v>
                </c:pt>
                <c:pt idx="11">
                  <c:v>1018</c:v>
                </c:pt>
                <c:pt idx="12">
                  <c:v>1013</c:v>
                </c:pt>
                <c:pt idx="13" formatCode="0_ ">
                  <c:v>1032</c:v>
                </c:pt>
                <c:pt idx="14" formatCode="0_ ">
                  <c:v>983</c:v>
                </c:pt>
                <c:pt idx="15" formatCode="0_ ">
                  <c:v>1001</c:v>
                </c:pt>
                <c:pt idx="16" formatCode="0_ ">
                  <c:v>942</c:v>
                </c:pt>
                <c:pt idx="17" formatCode="0_ ">
                  <c:v>976</c:v>
                </c:pt>
                <c:pt idx="18" formatCode="0_ ">
                  <c:v>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A-4D55-A1D2-C945FF67FD8E}"/>
            </c:ext>
          </c:extLst>
        </c:ser>
        <c:ser>
          <c:idx val="2"/>
          <c:order val="2"/>
          <c:tx>
            <c:strRef>
              <c:f>透析患者数推移!$D$1</c:f>
              <c:strCache>
                <c:ptCount val="1"/>
                <c:pt idx="0">
                  <c:v>在宅透析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透析患者数推移!$A$16:$A$34</c:f>
              <c:strCache>
                <c:ptCount val="1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strCache>
            </c:strRef>
          </c:cat>
          <c:val>
            <c:numRef>
              <c:f>透析患者数推移!$D$16:$D$34</c:f>
              <c:numCache>
                <c:formatCode>0_);[Red]\(0\)</c:formatCode>
                <c:ptCount val="19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14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 formatCode="0">
                  <c:v>10</c:v>
                </c:pt>
                <c:pt idx="10">
                  <c:v>9</c:v>
                </c:pt>
                <c:pt idx="11">
                  <c:v>9</c:v>
                </c:pt>
                <c:pt idx="12">
                  <c:v>10</c:v>
                </c:pt>
                <c:pt idx="13" formatCode="0_ ">
                  <c:v>9</c:v>
                </c:pt>
                <c:pt idx="14" formatCode="0_ ">
                  <c:v>9</c:v>
                </c:pt>
                <c:pt idx="15" formatCode="0_ ">
                  <c:v>10</c:v>
                </c:pt>
                <c:pt idx="16" formatCode="0_ ">
                  <c:v>8</c:v>
                </c:pt>
                <c:pt idx="17" formatCode="0_ ">
                  <c:v>11</c:v>
                </c:pt>
                <c:pt idx="18" formatCode="0_ 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A-4D55-A1D2-C945FF67FD8E}"/>
            </c:ext>
          </c:extLst>
        </c:ser>
        <c:ser>
          <c:idx val="3"/>
          <c:order val="3"/>
          <c:tx>
            <c:strRef>
              <c:f>透析患者数推移!$E$1</c:f>
              <c:strCache>
                <c:ptCount val="1"/>
                <c:pt idx="0">
                  <c:v>PD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透析患者数推移!$A$16:$A$34</c:f>
              <c:strCache>
                <c:ptCount val="1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strCache>
            </c:strRef>
          </c:cat>
          <c:val>
            <c:numRef>
              <c:f>透析患者数推移!$E$16:$E$34</c:f>
              <c:numCache>
                <c:formatCode>0_);[Red]\(0\)</c:formatCode>
                <c:ptCount val="19"/>
                <c:pt idx="0">
                  <c:v>442</c:v>
                </c:pt>
                <c:pt idx="1">
                  <c:v>424</c:v>
                </c:pt>
                <c:pt idx="2">
                  <c:v>450</c:v>
                </c:pt>
                <c:pt idx="3">
                  <c:v>481</c:v>
                </c:pt>
                <c:pt idx="4">
                  <c:v>521</c:v>
                </c:pt>
                <c:pt idx="5">
                  <c:v>494</c:v>
                </c:pt>
                <c:pt idx="6">
                  <c:v>427</c:v>
                </c:pt>
                <c:pt idx="7">
                  <c:v>406</c:v>
                </c:pt>
                <c:pt idx="8">
                  <c:v>409</c:v>
                </c:pt>
                <c:pt idx="9" formatCode="0">
                  <c:v>394</c:v>
                </c:pt>
                <c:pt idx="10">
                  <c:v>385</c:v>
                </c:pt>
                <c:pt idx="11">
                  <c:v>363</c:v>
                </c:pt>
                <c:pt idx="12">
                  <c:v>392</c:v>
                </c:pt>
                <c:pt idx="13" formatCode="0_ ">
                  <c:v>502</c:v>
                </c:pt>
                <c:pt idx="14" formatCode="0_ ">
                  <c:v>531</c:v>
                </c:pt>
                <c:pt idx="15" formatCode="0_ ">
                  <c:v>553</c:v>
                </c:pt>
                <c:pt idx="16" formatCode="0_ ">
                  <c:v>570</c:v>
                </c:pt>
                <c:pt idx="17" formatCode="0_ ">
                  <c:v>610</c:v>
                </c:pt>
                <c:pt idx="18" formatCode="0_ 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4A-4D55-A1D2-C945FF67F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100"/>
        <c:axId val="95342559"/>
        <c:axId val="95368959"/>
      </c:barChart>
      <c:catAx>
        <c:axId val="95342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5368959"/>
        <c:crosses val="autoZero"/>
        <c:auto val="1"/>
        <c:lblAlgn val="ctr"/>
        <c:lblOffset val="100"/>
        <c:noMultiLvlLbl val="0"/>
      </c:catAx>
      <c:valAx>
        <c:axId val="9536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534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2400"/>
              <a:t>北海道における導入患者数及び死亡患者数の推移</a:t>
            </a:r>
          </a:p>
        </c:rich>
      </c:tx>
      <c:layout>
        <c:manualLayout>
          <c:xMode val="edge"/>
          <c:yMode val="edge"/>
          <c:x val="0.21763632391307142"/>
          <c:y val="1.6941973739940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064163362308864E-2"/>
          <c:y val="0.15189546668801091"/>
          <c:w val="0.91412525221369734"/>
          <c:h val="0.743230714330975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治療法推移2023!$J$25</c:f>
              <c:strCache>
                <c:ptCount val="1"/>
                <c:pt idx="0">
                  <c:v>導入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治療法推移2023!$I$26:$I$43</c:f>
              <c:strCache>
                <c:ptCount val="18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</c:strCache>
            </c:strRef>
          </c:cat>
          <c:val>
            <c:numRef>
              <c:f>治療法推移2023!$J$26:$J$43</c:f>
              <c:numCache>
                <c:formatCode>0_);[Red]\(0\)</c:formatCode>
                <c:ptCount val="18"/>
                <c:pt idx="0">
                  <c:v>1856</c:v>
                </c:pt>
                <c:pt idx="1">
                  <c:v>1965</c:v>
                </c:pt>
                <c:pt idx="2">
                  <c:v>1977</c:v>
                </c:pt>
                <c:pt idx="3">
                  <c:v>1973</c:v>
                </c:pt>
                <c:pt idx="4">
                  <c:v>1834</c:v>
                </c:pt>
                <c:pt idx="5">
                  <c:v>1844</c:v>
                </c:pt>
                <c:pt idx="6">
                  <c:v>1764</c:v>
                </c:pt>
                <c:pt idx="7">
                  <c:v>1989</c:v>
                </c:pt>
                <c:pt idx="8">
                  <c:v>1754</c:v>
                </c:pt>
                <c:pt idx="9">
                  <c:v>1729</c:v>
                </c:pt>
                <c:pt idx="10">
                  <c:v>1801</c:v>
                </c:pt>
                <c:pt idx="11">
                  <c:v>2009</c:v>
                </c:pt>
                <c:pt idx="12">
                  <c:v>2040</c:v>
                </c:pt>
                <c:pt idx="13">
                  <c:v>2028</c:v>
                </c:pt>
                <c:pt idx="14">
                  <c:v>1901</c:v>
                </c:pt>
                <c:pt idx="15">
                  <c:v>1910</c:v>
                </c:pt>
                <c:pt idx="16">
                  <c:v>1903</c:v>
                </c:pt>
                <c:pt idx="17">
                  <c:v>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1-4451-9B29-4AF6E98541CA}"/>
            </c:ext>
          </c:extLst>
        </c:ser>
        <c:ser>
          <c:idx val="1"/>
          <c:order val="1"/>
          <c:tx>
            <c:strRef>
              <c:f>治療法推移2023!$K$25</c:f>
              <c:strCache>
                <c:ptCount val="1"/>
                <c:pt idx="0">
                  <c:v>死亡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strRef>
              <c:f>治療法推移2023!$I$26:$I$43</c:f>
              <c:strCache>
                <c:ptCount val="18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</c:strCache>
            </c:strRef>
          </c:cat>
          <c:val>
            <c:numRef>
              <c:f>治療法推移2023!$K$26:$K$43</c:f>
              <c:numCache>
                <c:formatCode>0_);[Red]\(0\)</c:formatCode>
                <c:ptCount val="18"/>
                <c:pt idx="0">
                  <c:v>1273</c:v>
                </c:pt>
                <c:pt idx="1">
                  <c:v>1327</c:v>
                </c:pt>
                <c:pt idx="2">
                  <c:v>1419</c:v>
                </c:pt>
                <c:pt idx="3">
                  <c:v>1490</c:v>
                </c:pt>
                <c:pt idx="4">
                  <c:v>1616</c:v>
                </c:pt>
                <c:pt idx="5">
                  <c:v>1597</c:v>
                </c:pt>
                <c:pt idx="6">
                  <c:v>1541</c:v>
                </c:pt>
                <c:pt idx="7">
                  <c:v>1622</c:v>
                </c:pt>
                <c:pt idx="8">
                  <c:v>1572</c:v>
                </c:pt>
                <c:pt idx="9">
                  <c:v>1490</c:v>
                </c:pt>
                <c:pt idx="10">
                  <c:v>1593</c:v>
                </c:pt>
                <c:pt idx="11">
                  <c:v>1662</c:v>
                </c:pt>
                <c:pt idx="12">
                  <c:v>1666</c:v>
                </c:pt>
                <c:pt idx="13">
                  <c:v>1781</c:v>
                </c:pt>
                <c:pt idx="14">
                  <c:v>1763</c:v>
                </c:pt>
                <c:pt idx="15">
                  <c:v>1858</c:v>
                </c:pt>
                <c:pt idx="16">
                  <c:v>1853</c:v>
                </c:pt>
                <c:pt idx="17">
                  <c:v>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61-4451-9B29-4AF6E9854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5538960"/>
        <c:axId val="1725539504"/>
      </c:barChart>
      <c:catAx>
        <c:axId val="172553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39504"/>
        <c:crosses val="autoZero"/>
        <c:auto val="1"/>
        <c:lblAlgn val="ctr"/>
        <c:lblOffset val="100"/>
        <c:noMultiLvlLbl val="0"/>
      </c:catAx>
      <c:valAx>
        <c:axId val="172553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53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2400"/>
              <a:t>北海道における新規導入原疾患の推移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2781424762942489E-2"/>
          <c:y val="0.12157623903882243"/>
          <c:w val="0.92267159243956753"/>
          <c:h val="0.76935495181422953"/>
        </c:manualLayout>
      </c:layout>
      <c:lineChart>
        <c:grouping val="standard"/>
        <c:varyColors val="0"/>
        <c:ser>
          <c:idx val="0"/>
          <c:order val="0"/>
          <c:tx>
            <c:strRef>
              <c:f>治療法推移2023!$Y$2</c:f>
              <c:strCache>
                <c:ptCount val="1"/>
                <c:pt idx="0">
                  <c:v>慢性糸球体腎炎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rgbClr val="00B0F0"/>
                </a:solidFill>
              </a:ln>
              <a:effectLst/>
            </c:spPr>
          </c:marker>
          <c:cat>
            <c:strRef>
              <c:f>治療法推移2023!$X$25:$X$43</c:f>
              <c:strCache>
                <c:ptCount val="1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strCache>
            </c:strRef>
          </c:cat>
          <c:val>
            <c:numRef>
              <c:f>治療法推移2023!$Y$25:$Y$43</c:f>
              <c:numCache>
                <c:formatCode>0.0_);[Red]\(0.0\)</c:formatCode>
                <c:ptCount val="19"/>
                <c:pt idx="0">
                  <c:v>25.2</c:v>
                </c:pt>
                <c:pt idx="1">
                  <c:v>24.7</c:v>
                </c:pt>
                <c:pt idx="2">
                  <c:v>22</c:v>
                </c:pt>
                <c:pt idx="3">
                  <c:v>19.899999999999999</c:v>
                </c:pt>
                <c:pt idx="4">
                  <c:v>20.7</c:v>
                </c:pt>
                <c:pt idx="5">
                  <c:v>21.2</c:v>
                </c:pt>
                <c:pt idx="6">
                  <c:v>21.2</c:v>
                </c:pt>
                <c:pt idx="7">
                  <c:v>18.399999999999999</c:v>
                </c:pt>
                <c:pt idx="8">
                  <c:v>17.899999999999999</c:v>
                </c:pt>
                <c:pt idx="9">
                  <c:v>19.3</c:v>
                </c:pt>
                <c:pt idx="10">
                  <c:v>17.7</c:v>
                </c:pt>
                <c:pt idx="11">
                  <c:v>16.3</c:v>
                </c:pt>
                <c:pt idx="12" formatCode="0.0_ ">
                  <c:v>17</c:v>
                </c:pt>
                <c:pt idx="13" formatCode="General">
                  <c:v>15.4</c:v>
                </c:pt>
                <c:pt idx="14" formatCode="0.0_ ">
                  <c:v>15</c:v>
                </c:pt>
                <c:pt idx="15" formatCode="0.0_ ">
                  <c:v>13.8</c:v>
                </c:pt>
                <c:pt idx="16" formatCode="0.0_ ">
                  <c:v>12.7</c:v>
                </c:pt>
                <c:pt idx="17" formatCode="0.0_ ">
                  <c:v>13.3</c:v>
                </c:pt>
                <c:pt idx="18" formatCode="0.0_ ">
                  <c:v>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0B-4810-8B70-E0F76EA9D32E}"/>
            </c:ext>
          </c:extLst>
        </c:ser>
        <c:ser>
          <c:idx val="1"/>
          <c:order val="1"/>
          <c:tx>
            <c:strRef>
              <c:f>治療法推移2023!$Z$2</c:f>
              <c:strCache>
                <c:ptCount val="1"/>
                <c:pt idx="0">
                  <c:v>糖尿病性腎症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cat>
            <c:strRef>
              <c:f>治療法推移2023!$X$25:$X$43</c:f>
              <c:strCache>
                <c:ptCount val="1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strCache>
            </c:strRef>
          </c:cat>
          <c:val>
            <c:numRef>
              <c:f>治療法推移2023!$Z$25:$Z$43</c:f>
              <c:numCache>
                <c:formatCode>0.0_);[Red]\(0.0\)</c:formatCode>
                <c:ptCount val="19"/>
                <c:pt idx="0">
                  <c:v>44</c:v>
                </c:pt>
                <c:pt idx="1">
                  <c:v>41.5</c:v>
                </c:pt>
                <c:pt idx="2">
                  <c:v>43.8</c:v>
                </c:pt>
                <c:pt idx="3">
                  <c:v>44.5</c:v>
                </c:pt>
                <c:pt idx="4">
                  <c:v>44.1</c:v>
                </c:pt>
                <c:pt idx="5">
                  <c:v>44</c:v>
                </c:pt>
                <c:pt idx="6">
                  <c:v>45.6</c:v>
                </c:pt>
                <c:pt idx="7">
                  <c:v>43.6</c:v>
                </c:pt>
                <c:pt idx="8">
                  <c:v>44.7</c:v>
                </c:pt>
                <c:pt idx="9">
                  <c:v>43.1</c:v>
                </c:pt>
                <c:pt idx="10">
                  <c:v>43.6</c:v>
                </c:pt>
                <c:pt idx="11">
                  <c:v>44.1</c:v>
                </c:pt>
                <c:pt idx="12" formatCode="0.0_ ">
                  <c:v>41.9</c:v>
                </c:pt>
                <c:pt idx="13" formatCode="General">
                  <c:v>43.3</c:v>
                </c:pt>
                <c:pt idx="14" formatCode="0.0_ ">
                  <c:v>41.9</c:v>
                </c:pt>
                <c:pt idx="15" formatCode="0.0_ ">
                  <c:v>41.5</c:v>
                </c:pt>
                <c:pt idx="16" formatCode="0.0_ ">
                  <c:v>40.4</c:v>
                </c:pt>
                <c:pt idx="17" formatCode="0.0_ ">
                  <c:v>40.5</c:v>
                </c:pt>
                <c:pt idx="18" formatCode="0.0_ 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0B-4810-8B70-E0F76EA9D32E}"/>
            </c:ext>
          </c:extLst>
        </c:ser>
        <c:ser>
          <c:idx val="2"/>
          <c:order val="2"/>
          <c:tx>
            <c:strRef>
              <c:f>治療法推移2023!$AA$2</c:f>
              <c:strCache>
                <c:ptCount val="1"/>
                <c:pt idx="0">
                  <c:v>腎硬化症</c:v>
                </c:pt>
              </c:strCache>
            </c:strRef>
          </c:tx>
          <c:spPr>
            <a:ln w="38100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rgbClr val="FF66FF"/>
                </a:solidFill>
              </a:ln>
              <a:effectLst/>
            </c:spPr>
          </c:marker>
          <c:cat>
            <c:strRef>
              <c:f>治療法推移2023!$X$25:$X$43</c:f>
              <c:strCache>
                <c:ptCount val="1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</c:strCache>
            </c:strRef>
          </c:cat>
          <c:val>
            <c:numRef>
              <c:f>治療法推移2023!$AA$25:$AA$43</c:f>
              <c:numCache>
                <c:formatCode>0.0_);[Red]\(0.0\)</c:formatCode>
                <c:ptCount val="19"/>
                <c:pt idx="0">
                  <c:v>8.9</c:v>
                </c:pt>
                <c:pt idx="1">
                  <c:v>9.6999999999999993</c:v>
                </c:pt>
                <c:pt idx="2">
                  <c:v>10.5</c:v>
                </c:pt>
                <c:pt idx="3">
                  <c:v>13</c:v>
                </c:pt>
                <c:pt idx="4">
                  <c:v>11.4</c:v>
                </c:pt>
                <c:pt idx="5">
                  <c:v>12.7</c:v>
                </c:pt>
                <c:pt idx="6">
                  <c:v>10.4</c:v>
                </c:pt>
                <c:pt idx="7">
                  <c:v>14.7</c:v>
                </c:pt>
                <c:pt idx="8">
                  <c:v>13</c:v>
                </c:pt>
                <c:pt idx="9">
                  <c:v>13.7</c:v>
                </c:pt>
                <c:pt idx="10">
                  <c:v>13</c:v>
                </c:pt>
                <c:pt idx="11">
                  <c:v>14.342857142857143</c:v>
                </c:pt>
                <c:pt idx="12">
                  <c:v>16.295116772823778</c:v>
                </c:pt>
                <c:pt idx="13" formatCode="0.0_ ">
                  <c:v>16.7</c:v>
                </c:pt>
                <c:pt idx="14" formatCode="0.0_ ">
                  <c:v>17.8</c:v>
                </c:pt>
                <c:pt idx="15" formatCode="0.0_ ">
                  <c:v>19.2</c:v>
                </c:pt>
                <c:pt idx="16" formatCode="0.0_ ">
                  <c:v>19.100000000000001</c:v>
                </c:pt>
                <c:pt idx="17" formatCode="0.0_ ">
                  <c:v>17.5</c:v>
                </c:pt>
                <c:pt idx="18" formatCode="0.0_ 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0B-4810-8B70-E0F76EA9D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982767"/>
        <c:axId val="2085983247"/>
      </c:lineChart>
      <c:catAx>
        <c:axId val="208598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85983247"/>
        <c:crosses val="autoZero"/>
        <c:auto val="1"/>
        <c:lblAlgn val="ctr"/>
        <c:lblOffset val="100"/>
        <c:noMultiLvlLbl val="0"/>
      </c:catAx>
      <c:valAx>
        <c:axId val="2085983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85982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1800"/>
              <a:t>年末患者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人口比2023!$H$1</c:f>
              <c:strCache>
                <c:ptCount val="1"/>
                <c:pt idx="0">
                  <c:v>人口100万比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1F-41FC-979B-59729E2E3228}"/>
              </c:ext>
            </c:extLst>
          </c:dPt>
          <c:cat>
            <c:strRef>
              <c:f>人口比2023!$F$2:$F$50</c:f>
              <c:strCache>
                <c:ptCount val="49"/>
                <c:pt idx="0">
                  <c:v>秋田県</c:v>
                </c:pt>
                <c:pt idx="1">
                  <c:v>東京都</c:v>
                </c:pt>
                <c:pt idx="2">
                  <c:v>福井県</c:v>
                </c:pt>
                <c:pt idx="3">
                  <c:v>滋賀県</c:v>
                </c:pt>
                <c:pt idx="4">
                  <c:v>神奈川県</c:v>
                </c:pt>
                <c:pt idx="5">
                  <c:v>石川県</c:v>
                </c:pt>
                <c:pt idx="6">
                  <c:v>新潟県</c:v>
                </c:pt>
                <c:pt idx="7">
                  <c:v>愛知県</c:v>
                </c:pt>
                <c:pt idx="8">
                  <c:v>富山県</c:v>
                </c:pt>
                <c:pt idx="9">
                  <c:v>三重県</c:v>
                </c:pt>
                <c:pt idx="10">
                  <c:v>千葉県</c:v>
                </c:pt>
                <c:pt idx="11">
                  <c:v>京都府</c:v>
                </c:pt>
                <c:pt idx="12">
                  <c:v>長野県</c:v>
                </c:pt>
                <c:pt idx="13">
                  <c:v>兵庫県</c:v>
                </c:pt>
                <c:pt idx="14">
                  <c:v>岐阜県</c:v>
                </c:pt>
                <c:pt idx="15">
                  <c:v>大阪府</c:v>
                </c:pt>
                <c:pt idx="16">
                  <c:v>山形県</c:v>
                </c:pt>
                <c:pt idx="17">
                  <c:v>奈良県</c:v>
                </c:pt>
                <c:pt idx="18">
                  <c:v>宮城県</c:v>
                </c:pt>
                <c:pt idx="19">
                  <c:v>埼玉県</c:v>
                </c:pt>
                <c:pt idx="20">
                  <c:v>島根県</c:v>
                </c:pt>
                <c:pt idx="21">
                  <c:v>山口県</c:v>
                </c:pt>
                <c:pt idx="22">
                  <c:v>岩手県</c:v>
                </c:pt>
                <c:pt idx="23">
                  <c:v>鳥取県</c:v>
                </c:pt>
                <c:pt idx="24">
                  <c:v>広島県</c:v>
                </c:pt>
                <c:pt idx="25">
                  <c:v>香川県</c:v>
                </c:pt>
                <c:pt idx="26">
                  <c:v>青森県</c:v>
                </c:pt>
                <c:pt idx="27">
                  <c:v>福島県</c:v>
                </c:pt>
                <c:pt idx="28">
                  <c:v>山梨県</c:v>
                </c:pt>
                <c:pt idx="29">
                  <c:v>福岡県</c:v>
                </c:pt>
                <c:pt idx="30">
                  <c:v>北海道</c:v>
                </c:pt>
                <c:pt idx="31">
                  <c:v>岡山県</c:v>
                </c:pt>
                <c:pt idx="32">
                  <c:v>愛媛県</c:v>
                </c:pt>
                <c:pt idx="33">
                  <c:v>茨城県</c:v>
                </c:pt>
                <c:pt idx="34">
                  <c:v>静岡県</c:v>
                </c:pt>
                <c:pt idx="35">
                  <c:v>沖縄県</c:v>
                </c:pt>
                <c:pt idx="36">
                  <c:v>長崎県</c:v>
                </c:pt>
                <c:pt idx="37">
                  <c:v>群馬県</c:v>
                </c:pt>
                <c:pt idx="38">
                  <c:v>和歌山県</c:v>
                </c:pt>
                <c:pt idx="39">
                  <c:v>鹿児島県</c:v>
                </c:pt>
                <c:pt idx="40">
                  <c:v>栃木県</c:v>
                </c:pt>
                <c:pt idx="41">
                  <c:v>宮崎県</c:v>
                </c:pt>
                <c:pt idx="42">
                  <c:v>佐賀県</c:v>
                </c:pt>
                <c:pt idx="43">
                  <c:v>大分県</c:v>
                </c:pt>
                <c:pt idx="44">
                  <c:v>熊本県</c:v>
                </c:pt>
                <c:pt idx="45">
                  <c:v>高知県</c:v>
                </c:pt>
                <c:pt idx="46">
                  <c:v>徳島県</c:v>
                </c:pt>
                <c:pt idx="48">
                  <c:v>全国平均</c:v>
                </c:pt>
              </c:strCache>
            </c:strRef>
          </c:cat>
          <c:val>
            <c:numRef>
              <c:f>人口比2023!$H$2:$H$50</c:f>
              <c:numCache>
                <c:formatCode>0.0_);[Red]\(0.0\)</c:formatCode>
                <c:ptCount val="49"/>
                <c:pt idx="0">
                  <c:v>2168.4901531728665</c:v>
                </c:pt>
                <c:pt idx="1">
                  <c:v>2197.7140423115152</c:v>
                </c:pt>
                <c:pt idx="2">
                  <c:v>2223.1182795698924</c:v>
                </c:pt>
                <c:pt idx="3">
                  <c:v>2288.5572139303481</c:v>
                </c:pt>
                <c:pt idx="4">
                  <c:v>2303.0664210640371</c:v>
                </c:pt>
                <c:pt idx="5">
                  <c:v>2311.0910730387732</c:v>
                </c:pt>
                <c:pt idx="6">
                  <c:v>2364.5343367826904</c:v>
                </c:pt>
                <c:pt idx="7">
                  <c:v>2443.4933796977393</c:v>
                </c:pt>
                <c:pt idx="8">
                  <c:v>2485.6007944389276</c:v>
                </c:pt>
                <c:pt idx="9">
                  <c:v>2521.7139548349737</c:v>
                </c:pt>
                <c:pt idx="10">
                  <c:v>2522.4548505673647</c:v>
                </c:pt>
                <c:pt idx="11">
                  <c:v>2531.3609467455622</c:v>
                </c:pt>
                <c:pt idx="12">
                  <c:v>2562.8742514970063</c:v>
                </c:pt>
                <c:pt idx="13">
                  <c:v>2577.6536312849157</c:v>
                </c:pt>
                <c:pt idx="14">
                  <c:v>2588.8140859658211</c:v>
                </c:pt>
                <c:pt idx="15">
                  <c:v>2592.8335045075887</c:v>
                </c:pt>
                <c:pt idx="16">
                  <c:v>2629.6296296296296</c:v>
                </c:pt>
                <c:pt idx="17">
                  <c:v>2651.2345679012346</c:v>
                </c:pt>
                <c:pt idx="18">
                  <c:v>2657.2438162544167</c:v>
                </c:pt>
                <c:pt idx="19">
                  <c:v>2675.8968762788163</c:v>
                </c:pt>
                <c:pt idx="20">
                  <c:v>2678.4615384615386</c:v>
                </c:pt>
                <c:pt idx="21">
                  <c:v>2695.6856702619416</c:v>
                </c:pt>
                <c:pt idx="22">
                  <c:v>2719.690455717971</c:v>
                </c:pt>
                <c:pt idx="23">
                  <c:v>2743.0167597765362</c:v>
                </c:pt>
                <c:pt idx="24">
                  <c:v>2757.8524470416364</c:v>
                </c:pt>
                <c:pt idx="25">
                  <c:v>2784.0172786177109</c:v>
                </c:pt>
                <c:pt idx="26">
                  <c:v>2804.0540540540542</c:v>
                </c:pt>
                <c:pt idx="27">
                  <c:v>2815.5065082059987</c:v>
                </c:pt>
                <c:pt idx="28">
                  <c:v>2855.5276381909543</c:v>
                </c:pt>
                <c:pt idx="29">
                  <c:v>2884.1857730746619</c:v>
                </c:pt>
                <c:pt idx="30">
                  <c:v>2916.7321288295366</c:v>
                </c:pt>
                <c:pt idx="31">
                  <c:v>2942.609637249594</c:v>
                </c:pt>
                <c:pt idx="32">
                  <c:v>2955.8481797056547</c:v>
                </c:pt>
                <c:pt idx="33">
                  <c:v>3004.2477876106195</c:v>
                </c:pt>
                <c:pt idx="34">
                  <c:v>3046.1322081575245</c:v>
                </c:pt>
                <c:pt idx="35">
                  <c:v>3115.1226158038148</c:v>
                </c:pt>
                <c:pt idx="36">
                  <c:v>3134.9644830307811</c:v>
                </c:pt>
                <c:pt idx="37">
                  <c:v>3186.1198738170351</c:v>
                </c:pt>
                <c:pt idx="38">
                  <c:v>3239.9103139013455</c:v>
                </c:pt>
                <c:pt idx="39">
                  <c:v>3267.9147837314395</c:v>
                </c:pt>
                <c:pt idx="40">
                  <c:v>3279.9156562994203</c:v>
                </c:pt>
                <c:pt idx="41">
                  <c:v>3292.7063339731285</c:v>
                </c:pt>
                <c:pt idx="42">
                  <c:v>3293.0817610062895</c:v>
                </c:pt>
                <c:pt idx="43">
                  <c:v>3385.0364963503644</c:v>
                </c:pt>
                <c:pt idx="44">
                  <c:v>3610.8835576360443</c:v>
                </c:pt>
                <c:pt idx="45">
                  <c:v>3773.2732732732734</c:v>
                </c:pt>
                <c:pt idx="46">
                  <c:v>3820.1438848920861</c:v>
                </c:pt>
                <c:pt idx="48">
                  <c:v>2662.1204323211527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F-41FC-979B-59729E2E3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7"/>
        <c:axId val="95350239"/>
        <c:axId val="95361759"/>
      </c:barChart>
      <c:catAx>
        <c:axId val="9535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5361759"/>
        <c:crosses val="autoZero"/>
        <c:auto val="1"/>
        <c:lblAlgn val="ctr"/>
        <c:lblOffset val="100"/>
        <c:noMultiLvlLbl val="0"/>
      </c:catAx>
      <c:valAx>
        <c:axId val="95361759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5350239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1800"/>
              <a:t>導入患者</a:t>
            </a:r>
          </a:p>
        </c:rich>
      </c:tx>
      <c:layout>
        <c:manualLayout>
          <c:xMode val="edge"/>
          <c:yMode val="edge"/>
          <c:x val="0.44084362139917693"/>
          <c:y val="3.0344611015537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人口比2023!$D$1</c:f>
              <c:strCache>
                <c:ptCount val="1"/>
                <c:pt idx="0">
                  <c:v>人口100万比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9A-4017-8824-456E4611BCB3}"/>
              </c:ext>
            </c:extLst>
          </c:dPt>
          <c:cat>
            <c:strRef>
              <c:f>人口比2023!$B$2:$B$50</c:f>
              <c:strCache>
                <c:ptCount val="49"/>
                <c:pt idx="0">
                  <c:v>新潟県</c:v>
                </c:pt>
                <c:pt idx="1">
                  <c:v>石川県</c:v>
                </c:pt>
                <c:pt idx="2">
                  <c:v>宮城県</c:v>
                </c:pt>
                <c:pt idx="3">
                  <c:v>福井県</c:v>
                </c:pt>
                <c:pt idx="4">
                  <c:v>東京都</c:v>
                </c:pt>
                <c:pt idx="5">
                  <c:v>三重県</c:v>
                </c:pt>
                <c:pt idx="6">
                  <c:v>神奈川県</c:v>
                </c:pt>
                <c:pt idx="7">
                  <c:v>熊本県</c:v>
                </c:pt>
                <c:pt idx="8">
                  <c:v>京都府</c:v>
                </c:pt>
                <c:pt idx="9">
                  <c:v>愛知県</c:v>
                </c:pt>
                <c:pt idx="10">
                  <c:v>沖縄県</c:v>
                </c:pt>
                <c:pt idx="11">
                  <c:v>長野県</c:v>
                </c:pt>
                <c:pt idx="12">
                  <c:v>奈良県</c:v>
                </c:pt>
                <c:pt idx="13">
                  <c:v>山梨県</c:v>
                </c:pt>
                <c:pt idx="14">
                  <c:v>岐阜県</c:v>
                </c:pt>
                <c:pt idx="15">
                  <c:v>大阪府</c:v>
                </c:pt>
                <c:pt idx="16">
                  <c:v>富山県</c:v>
                </c:pt>
                <c:pt idx="17">
                  <c:v>兵庫県</c:v>
                </c:pt>
                <c:pt idx="18">
                  <c:v>福島県</c:v>
                </c:pt>
                <c:pt idx="19">
                  <c:v>滋賀県</c:v>
                </c:pt>
                <c:pt idx="20">
                  <c:v>埼玉県</c:v>
                </c:pt>
                <c:pt idx="21">
                  <c:v>広島県</c:v>
                </c:pt>
                <c:pt idx="22">
                  <c:v>岩手県</c:v>
                </c:pt>
                <c:pt idx="23">
                  <c:v>香川県</c:v>
                </c:pt>
                <c:pt idx="24">
                  <c:v>和歌山県</c:v>
                </c:pt>
                <c:pt idx="25">
                  <c:v>佐賀県</c:v>
                </c:pt>
                <c:pt idx="26">
                  <c:v>鹿児島県</c:v>
                </c:pt>
                <c:pt idx="27">
                  <c:v>山形県</c:v>
                </c:pt>
                <c:pt idx="28">
                  <c:v>福岡県</c:v>
                </c:pt>
                <c:pt idx="29">
                  <c:v>千葉県</c:v>
                </c:pt>
                <c:pt idx="30">
                  <c:v>北海道</c:v>
                </c:pt>
                <c:pt idx="31">
                  <c:v>島根県</c:v>
                </c:pt>
                <c:pt idx="32">
                  <c:v>秋田県</c:v>
                </c:pt>
                <c:pt idx="33">
                  <c:v>長崎県</c:v>
                </c:pt>
                <c:pt idx="34">
                  <c:v>大分県</c:v>
                </c:pt>
                <c:pt idx="35">
                  <c:v>愛媛県</c:v>
                </c:pt>
                <c:pt idx="36">
                  <c:v>静岡県</c:v>
                </c:pt>
                <c:pt idx="37">
                  <c:v>茨城県</c:v>
                </c:pt>
                <c:pt idx="38">
                  <c:v>山口県</c:v>
                </c:pt>
                <c:pt idx="39">
                  <c:v>岡山県</c:v>
                </c:pt>
                <c:pt idx="40">
                  <c:v>群馬県</c:v>
                </c:pt>
                <c:pt idx="41">
                  <c:v>栃木県</c:v>
                </c:pt>
                <c:pt idx="42">
                  <c:v>青森県</c:v>
                </c:pt>
                <c:pt idx="43">
                  <c:v>鳥取県</c:v>
                </c:pt>
                <c:pt idx="44">
                  <c:v>宮崎県</c:v>
                </c:pt>
                <c:pt idx="45">
                  <c:v>徳島県</c:v>
                </c:pt>
                <c:pt idx="46">
                  <c:v>高知県</c:v>
                </c:pt>
                <c:pt idx="48">
                  <c:v>全国平均</c:v>
                </c:pt>
              </c:strCache>
            </c:strRef>
          </c:cat>
          <c:val>
            <c:numRef>
              <c:f>人口比2023!$D$2:$D$50</c:f>
              <c:numCache>
                <c:formatCode>0.0_);[Red]\(0.0\)</c:formatCode>
                <c:ptCount val="49"/>
                <c:pt idx="0">
                  <c:v>229.06867356538098</c:v>
                </c:pt>
                <c:pt idx="1">
                  <c:v>230.83859332732189</c:v>
                </c:pt>
                <c:pt idx="2">
                  <c:v>243.81625441696113</c:v>
                </c:pt>
                <c:pt idx="3">
                  <c:v>244.62365591397847</c:v>
                </c:pt>
                <c:pt idx="4">
                  <c:v>245.77594774953852</c:v>
                </c:pt>
                <c:pt idx="5">
                  <c:v>246.09148812970466</c:v>
                </c:pt>
                <c:pt idx="6">
                  <c:v>256.47415754686318</c:v>
                </c:pt>
                <c:pt idx="7">
                  <c:v>257.46050321825635</c:v>
                </c:pt>
                <c:pt idx="8">
                  <c:v>258.77712031558184</c:v>
                </c:pt>
                <c:pt idx="9">
                  <c:v>259.32860773037316</c:v>
                </c:pt>
                <c:pt idx="10">
                  <c:v>264.3051771117166</c:v>
                </c:pt>
                <c:pt idx="11">
                  <c:v>265.96806387225547</c:v>
                </c:pt>
                <c:pt idx="12">
                  <c:v>267.74691358024694</c:v>
                </c:pt>
                <c:pt idx="13">
                  <c:v>275.1256281407035</c:v>
                </c:pt>
                <c:pt idx="14">
                  <c:v>278.09425168306575</c:v>
                </c:pt>
                <c:pt idx="15">
                  <c:v>284.14926395070182</c:v>
                </c:pt>
                <c:pt idx="16">
                  <c:v>288.97715988083417</c:v>
                </c:pt>
                <c:pt idx="17">
                  <c:v>290.50279329608941</c:v>
                </c:pt>
                <c:pt idx="18">
                  <c:v>293.15223542727784</c:v>
                </c:pt>
                <c:pt idx="19">
                  <c:v>293.53233830845767</c:v>
                </c:pt>
                <c:pt idx="20">
                  <c:v>295.59405265311688</c:v>
                </c:pt>
                <c:pt idx="21">
                  <c:v>295.83637691745804</c:v>
                </c:pt>
                <c:pt idx="22">
                  <c:v>296.64660361134997</c:v>
                </c:pt>
                <c:pt idx="23">
                  <c:v>298.05615550755937</c:v>
                </c:pt>
                <c:pt idx="24">
                  <c:v>303.81165919282506</c:v>
                </c:pt>
                <c:pt idx="25">
                  <c:v>304.40251572327043</c:v>
                </c:pt>
                <c:pt idx="26">
                  <c:v>304.71271788250488</c:v>
                </c:pt>
                <c:pt idx="27">
                  <c:v>306.04288499025341</c:v>
                </c:pt>
                <c:pt idx="28">
                  <c:v>308.05408583186363</c:v>
                </c:pt>
                <c:pt idx="29">
                  <c:v>309.41345692824035</c:v>
                </c:pt>
                <c:pt idx="30">
                  <c:v>314.80754124116265</c:v>
                </c:pt>
                <c:pt idx="31">
                  <c:v>315.38461538461536</c:v>
                </c:pt>
                <c:pt idx="32">
                  <c:v>328.22757111597372</c:v>
                </c:pt>
                <c:pt idx="33">
                  <c:v>328.33464877663772</c:v>
                </c:pt>
                <c:pt idx="34">
                  <c:v>330.29197080291976</c:v>
                </c:pt>
                <c:pt idx="35">
                  <c:v>334.62432223082885</c:v>
                </c:pt>
                <c:pt idx="36">
                  <c:v>338.1153305203938</c:v>
                </c:pt>
                <c:pt idx="37">
                  <c:v>350.79646017699122</c:v>
                </c:pt>
                <c:pt idx="38">
                  <c:v>351.30970724191059</c:v>
                </c:pt>
                <c:pt idx="39">
                  <c:v>352.46345425013533</c:v>
                </c:pt>
                <c:pt idx="40">
                  <c:v>359.62145110410091</c:v>
                </c:pt>
                <c:pt idx="41">
                  <c:v>360.04217185028989</c:v>
                </c:pt>
                <c:pt idx="42">
                  <c:v>361.48648648648651</c:v>
                </c:pt>
                <c:pt idx="43">
                  <c:v>370.57728119180632</c:v>
                </c:pt>
                <c:pt idx="44">
                  <c:v>408.82917466410748</c:v>
                </c:pt>
                <c:pt idx="45">
                  <c:v>427.33812949640287</c:v>
                </c:pt>
                <c:pt idx="46">
                  <c:v>466.96696696696699</c:v>
                </c:pt>
                <c:pt idx="48">
                  <c:v>290.43360782295417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A-4017-8824-456E4611B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7"/>
        <c:axId val="95324319"/>
        <c:axId val="95322399"/>
      </c:barChart>
      <c:catAx>
        <c:axId val="9532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5322399"/>
        <c:crosses val="autoZero"/>
        <c:auto val="1"/>
        <c:lblAlgn val="ctr"/>
        <c:lblOffset val="100"/>
        <c:noMultiLvlLbl val="0"/>
      </c:catAx>
      <c:valAx>
        <c:axId val="9532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5324319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全国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Sheet1!$B$6:$S$6</c:f>
              <c:strCache>
                <c:ptCount val="18"/>
                <c:pt idx="0">
                  <c:v>5歳未満</c:v>
                </c:pt>
                <c:pt idx="1">
                  <c:v>5～</c:v>
                </c:pt>
                <c:pt idx="2">
                  <c:v>10～</c:v>
                </c:pt>
                <c:pt idx="3">
                  <c:v>15～</c:v>
                </c:pt>
                <c:pt idx="4">
                  <c:v>20～</c:v>
                </c:pt>
                <c:pt idx="5">
                  <c:v>25～</c:v>
                </c:pt>
                <c:pt idx="6">
                  <c:v>30～</c:v>
                </c:pt>
                <c:pt idx="7">
                  <c:v>35～</c:v>
                </c:pt>
                <c:pt idx="8">
                  <c:v>40～</c:v>
                </c:pt>
                <c:pt idx="9">
                  <c:v>45～</c:v>
                </c:pt>
                <c:pt idx="10">
                  <c:v>50～</c:v>
                </c:pt>
                <c:pt idx="11">
                  <c:v>55～</c:v>
                </c:pt>
                <c:pt idx="12">
                  <c:v>60～</c:v>
                </c:pt>
                <c:pt idx="13">
                  <c:v>65～</c:v>
                </c:pt>
                <c:pt idx="14">
                  <c:v>70～</c:v>
                </c:pt>
                <c:pt idx="15">
                  <c:v>75～</c:v>
                </c:pt>
                <c:pt idx="16">
                  <c:v>80～</c:v>
                </c:pt>
                <c:pt idx="17">
                  <c:v>85～</c:v>
                </c:pt>
              </c:strCache>
            </c:strRef>
          </c:cat>
          <c:val>
            <c:numRef>
              <c:f>Sheet1!$B$7:$S$7</c:f>
              <c:numCache>
                <c:formatCode>0.00_ </c:formatCode>
                <c:ptCount val="18"/>
                <c:pt idx="0">
                  <c:v>3.3990411934660298</c:v>
                </c:pt>
                <c:pt idx="1">
                  <c:v>3.9600790735271758</c:v>
                </c:pt>
                <c:pt idx="2">
                  <c:v>4.2482012373246256</c:v>
                </c:pt>
                <c:pt idx="3">
                  <c:v>4.4114704634765145</c:v>
                </c:pt>
                <c:pt idx="4">
                  <c:v>5.0125253107317507</c:v>
                </c:pt>
                <c:pt idx="5">
                  <c:v>5.131775872970139</c:v>
                </c:pt>
                <c:pt idx="6">
                  <c:v>5.158987410662121</c:v>
                </c:pt>
                <c:pt idx="7">
                  <c:v>5.7720473480755841</c:v>
                </c:pt>
                <c:pt idx="8">
                  <c:v>6.3594964264848297</c:v>
                </c:pt>
                <c:pt idx="9">
                  <c:v>7.5728108718096472</c:v>
                </c:pt>
                <c:pt idx="10">
                  <c:v>7.5512017095248378</c:v>
                </c:pt>
                <c:pt idx="11">
                  <c:v>6.4627402018455822</c:v>
                </c:pt>
                <c:pt idx="12">
                  <c:v>5.958526415200045</c:v>
                </c:pt>
                <c:pt idx="13">
                  <c:v>6.0305569561494075</c:v>
                </c:pt>
                <c:pt idx="14">
                  <c:v>7.4727684538244219</c:v>
                </c:pt>
                <c:pt idx="15">
                  <c:v>5.6263855874890956</c:v>
                </c:pt>
                <c:pt idx="16">
                  <c:v>4.596348851913211</c:v>
                </c:pt>
                <c:pt idx="17">
                  <c:v>5.2758369548688639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5-461F-A47F-C0D52F7D10F9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北海道　　　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Sheet1!$B$6:$S$6</c:f>
              <c:strCache>
                <c:ptCount val="18"/>
                <c:pt idx="0">
                  <c:v>5歳未満</c:v>
                </c:pt>
                <c:pt idx="1">
                  <c:v>5～</c:v>
                </c:pt>
                <c:pt idx="2">
                  <c:v>10～</c:v>
                </c:pt>
                <c:pt idx="3">
                  <c:v>15～</c:v>
                </c:pt>
                <c:pt idx="4">
                  <c:v>20～</c:v>
                </c:pt>
                <c:pt idx="5">
                  <c:v>25～</c:v>
                </c:pt>
                <c:pt idx="6">
                  <c:v>30～</c:v>
                </c:pt>
                <c:pt idx="7">
                  <c:v>35～</c:v>
                </c:pt>
                <c:pt idx="8">
                  <c:v>40～</c:v>
                </c:pt>
                <c:pt idx="9">
                  <c:v>45～</c:v>
                </c:pt>
                <c:pt idx="10">
                  <c:v>50～</c:v>
                </c:pt>
                <c:pt idx="11">
                  <c:v>55～</c:v>
                </c:pt>
                <c:pt idx="12">
                  <c:v>60～</c:v>
                </c:pt>
                <c:pt idx="13">
                  <c:v>65～</c:v>
                </c:pt>
                <c:pt idx="14">
                  <c:v>70～</c:v>
                </c:pt>
                <c:pt idx="15">
                  <c:v>75～</c:v>
                </c:pt>
                <c:pt idx="16">
                  <c:v>80～</c:v>
                </c:pt>
                <c:pt idx="17">
                  <c:v>85～</c:v>
                </c:pt>
              </c:strCache>
            </c:strRef>
          </c:cat>
          <c:val>
            <c:numRef>
              <c:f>Sheet1!$B$8:$S$8</c:f>
              <c:numCache>
                <c:formatCode>0.00_ </c:formatCode>
                <c:ptCount val="18"/>
                <c:pt idx="0">
                  <c:v>2.9182879377431905</c:v>
                </c:pt>
                <c:pt idx="1">
                  <c:v>3.5214007782101167</c:v>
                </c:pt>
                <c:pt idx="2">
                  <c:v>3.8715953307392996</c:v>
                </c:pt>
                <c:pt idx="3">
                  <c:v>4.1439688715953302</c:v>
                </c:pt>
                <c:pt idx="4">
                  <c:v>4.4163424124513622</c:v>
                </c:pt>
                <c:pt idx="5">
                  <c:v>4.3968871595330743</c:v>
                </c:pt>
                <c:pt idx="6">
                  <c:v>4.6692607003891053</c:v>
                </c:pt>
                <c:pt idx="7">
                  <c:v>5.408560311284047</c:v>
                </c:pt>
                <c:pt idx="8">
                  <c:v>6.1284046692606999</c:v>
                </c:pt>
                <c:pt idx="9">
                  <c:v>7.3929961089494167</c:v>
                </c:pt>
                <c:pt idx="10">
                  <c:v>7.2373540856031138</c:v>
                </c:pt>
                <c:pt idx="11">
                  <c:v>6.5758754863813236</c:v>
                </c:pt>
                <c:pt idx="12">
                  <c:v>6.51750972762646</c:v>
                </c:pt>
                <c:pt idx="13">
                  <c:v>6.9649805447470818</c:v>
                </c:pt>
                <c:pt idx="14">
                  <c:v>8.5797665369649803</c:v>
                </c:pt>
                <c:pt idx="15">
                  <c:v>6.1089494163424121</c:v>
                </c:pt>
                <c:pt idx="16">
                  <c:v>5.0389105058365757</c:v>
                </c:pt>
                <c:pt idx="17">
                  <c:v>6.1089494163424121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35-461F-A47F-C0D52F7D1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81746288"/>
        <c:axId val="-381738672"/>
      </c:barChart>
      <c:catAx>
        <c:axId val="-38174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1738672"/>
        <c:crosses val="autoZero"/>
        <c:auto val="1"/>
        <c:lblAlgn val="ctr"/>
        <c:lblOffset val="100"/>
        <c:noMultiLvlLbl val="0"/>
      </c:catAx>
      <c:valAx>
        <c:axId val="-38173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174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1800"/>
              <a:t>全国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HDF推移2023!$R$16</c:f>
              <c:strCache>
                <c:ptCount val="1"/>
                <c:pt idx="0">
                  <c:v>施設血液透析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HDF推移2023!$S$15:$AG$15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HDF推移2023!$S$16:$AG$16</c:f>
              <c:numCache>
                <c:formatCode>0.00_ </c:formatCode>
                <c:ptCount val="15"/>
                <c:pt idx="0">
                  <c:v>90.00375891856622</c:v>
                </c:pt>
                <c:pt idx="1">
                  <c:v>90.852965461963947</c:v>
                </c:pt>
                <c:pt idx="2">
                  <c:v>91.322269336633596</c:v>
                </c:pt>
                <c:pt idx="3">
                  <c:v>88.966820872506588</c:v>
                </c:pt>
                <c:pt idx="4">
                  <c:v>86.083245092449303</c:v>
                </c:pt>
                <c:pt idx="5">
                  <c:v>82.436119029499395</c:v>
                </c:pt>
                <c:pt idx="6">
                  <c:v>79.409802149947168</c:v>
                </c:pt>
                <c:pt idx="7">
                  <c:v>73.236417650395325</c:v>
                </c:pt>
                <c:pt idx="8">
                  <c:v>68.039736499978233</c:v>
                </c:pt>
                <c:pt idx="9">
                  <c:v>59.412652442749959</c:v>
                </c:pt>
                <c:pt idx="10">
                  <c:v>54.15259817377683</c:v>
                </c:pt>
                <c:pt idx="11">
                  <c:v>49.096237962459796</c:v>
                </c:pt>
                <c:pt idx="12">
                  <c:v>45.678828729676184</c:v>
                </c:pt>
                <c:pt idx="13" formatCode="0.00">
                  <c:v>41.101080821029548</c:v>
                </c:pt>
                <c:pt idx="14">
                  <c:v>37.084038182696958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D-4A12-84EE-1D26ED839A4D}"/>
            </c:ext>
          </c:extLst>
        </c:ser>
        <c:ser>
          <c:idx val="1"/>
          <c:order val="1"/>
          <c:tx>
            <c:strRef>
              <c:f>HDF推移2023!$R$17</c:f>
              <c:strCache>
                <c:ptCount val="1"/>
                <c:pt idx="0">
                  <c:v>オフラインHDF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HDF推移2023!$S$15:$AG$15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HDF推移2023!$S$17:$AG$17</c:f>
              <c:numCache>
                <c:formatCode>0.00_ </c:formatCode>
                <c:ptCount val="15"/>
                <c:pt idx="0">
                  <c:v>3.2975645044610564</c:v>
                </c:pt>
                <c:pt idx="1">
                  <c:v>3.2548048188109129</c:v>
                </c:pt>
                <c:pt idx="2">
                  <c:v>2.8988888663461081</c:v>
                </c:pt>
                <c:pt idx="3">
                  <c:v>2.3734434329867846</c:v>
                </c:pt>
                <c:pt idx="4">
                  <c:v>2.329233526105726</c:v>
                </c:pt>
                <c:pt idx="5">
                  <c:v>2.0363873231261365</c:v>
                </c:pt>
                <c:pt idx="6">
                  <c:v>1.7023341644929875</c:v>
                </c:pt>
                <c:pt idx="7">
                  <c:v>1.4531084989768386</c:v>
                </c:pt>
                <c:pt idx="8">
                  <c:v>1.2319683501390279</c:v>
                </c:pt>
                <c:pt idx="9">
                  <c:v>1.0735146760515191</c:v>
                </c:pt>
                <c:pt idx="10">
                  <c:v>0.87582945228338016</c:v>
                </c:pt>
                <c:pt idx="11">
                  <c:v>0.69931315866836519</c:v>
                </c:pt>
                <c:pt idx="12">
                  <c:v>0.57647345782939008</c:v>
                </c:pt>
                <c:pt idx="13" formatCode="0.00">
                  <c:v>0.43447989409926108</c:v>
                </c:pt>
                <c:pt idx="14">
                  <c:v>0.34014016433059452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D-4A12-84EE-1D26ED839A4D}"/>
            </c:ext>
          </c:extLst>
        </c:ser>
        <c:ser>
          <c:idx val="2"/>
          <c:order val="2"/>
          <c:tx>
            <c:strRef>
              <c:f>HDF推移2023!$R$18</c:f>
              <c:strCache>
                <c:ptCount val="1"/>
                <c:pt idx="0">
                  <c:v>オンラインHDF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HDF推移2023!$S$15:$AG$15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HDF推移2023!$S$18:$AG$18</c:f>
              <c:numCache>
                <c:formatCode>0.00_ </c:formatCode>
                <c:ptCount val="15"/>
                <c:pt idx="0">
                  <c:v>2.429821699598576</c:v>
                </c:pt>
                <c:pt idx="1">
                  <c:v>1.668342264094884</c:v>
                </c:pt>
                <c:pt idx="2">
                  <c:v>1.6535129542088498</c:v>
                </c:pt>
                <c:pt idx="3">
                  <c:v>4.6656386277338378</c:v>
                </c:pt>
                <c:pt idx="4">
                  <c:v>7.6683228801824548</c:v>
                </c:pt>
                <c:pt idx="5">
                  <c:v>11.637880996298064</c:v>
                </c:pt>
                <c:pt idx="6">
                  <c:v>14.216022757385455</c:v>
                </c:pt>
                <c:pt idx="7">
                  <c:v>18.525331469811256</c:v>
                </c:pt>
                <c:pt idx="8">
                  <c:v>21.959579245952014</c:v>
                </c:pt>
                <c:pt idx="9">
                  <c:v>26.343268079282449</c:v>
                </c:pt>
                <c:pt idx="10">
                  <c:v>29.745729842843783</c:v>
                </c:pt>
                <c:pt idx="11">
                  <c:v>33.142098652151837</c:v>
                </c:pt>
                <c:pt idx="12">
                  <c:v>35.788947653354427</c:v>
                </c:pt>
                <c:pt idx="13" formatCode="0.00">
                  <c:v>38.357343277962549</c:v>
                </c:pt>
                <c:pt idx="14">
                  <c:v>40.691155147414207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D-4A12-84EE-1D26ED839A4D}"/>
            </c:ext>
          </c:extLst>
        </c:ser>
        <c:ser>
          <c:idx val="3"/>
          <c:order val="3"/>
          <c:tx>
            <c:strRef>
              <c:f>HDF推移2023!$R$19</c:f>
              <c:strCache>
                <c:ptCount val="1"/>
                <c:pt idx="0">
                  <c:v>iHDF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HDF推移2023!$S$15:$AG$15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HDF推移2023!$S$19:$AG$19</c:f>
              <c:numCache>
                <c:formatCode>General</c:formatCode>
                <c:ptCount val="15"/>
                <c:pt idx="6" formatCode="0.00_ ">
                  <c:v>1.1302068533955691</c:v>
                </c:pt>
                <c:pt idx="7" formatCode="0.00_ ">
                  <c:v>3.3618606808331952</c:v>
                </c:pt>
                <c:pt idx="8" formatCode="0.00_ ">
                  <c:v>5.3200753923575039</c:v>
                </c:pt>
                <c:pt idx="9" formatCode="0.00_ ">
                  <c:v>9.6784343915731839</c:v>
                </c:pt>
                <c:pt idx="10" formatCode="0.00_ ">
                  <c:v>11.634731313082721</c:v>
                </c:pt>
                <c:pt idx="11" formatCode="0.00_ ">
                  <c:v>13.410777440246585</c:v>
                </c:pt>
                <c:pt idx="12" formatCode="0.00_ ">
                  <c:v>14.331522806099079</c:v>
                </c:pt>
                <c:pt idx="13" formatCode="0.00">
                  <c:v>16.502765551182865</c:v>
                </c:pt>
                <c:pt idx="14" formatCode="0.00_ ">
                  <c:v>18.165478492025134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D-4A12-84EE-1D26ED839A4D}"/>
            </c:ext>
          </c:extLst>
        </c:ser>
        <c:ser>
          <c:idx val="4"/>
          <c:order val="4"/>
          <c:tx>
            <c:strRef>
              <c:f>HDF推移2023!$R$20</c:f>
              <c:strCache>
                <c:ptCount val="1"/>
                <c:pt idx="0">
                  <c:v>在宅血液透析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HDF推移2023!$S$15:$AG$15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HDF推移2023!$S$20:$AG$20</c:f>
              <c:numCache>
                <c:formatCode>0.00_ </c:formatCode>
                <c:ptCount val="15"/>
                <c:pt idx="0">
                  <c:v>7.9433750833345154E-2</c:v>
                </c:pt>
                <c:pt idx="1">
                  <c:v>9.5353585605754382E-2</c:v>
                </c:pt>
                <c:pt idx="2">
                  <c:v>0.10888163011354798</c:v>
                </c:pt>
                <c:pt idx="3">
                  <c:v>0.12933393025916531</c:v>
                </c:pt>
                <c:pt idx="4">
                  <c:v>0.14954793516331352</c:v>
                </c:pt>
                <c:pt idx="5">
                  <c:v>0.16800598501167335</c:v>
                </c:pt>
                <c:pt idx="6">
                  <c:v>0.17719344735439008</c:v>
                </c:pt>
                <c:pt idx="7">
                  <c:v>0.19335086130444457</c:v>
                </c:pt>
                <c:pt idx="8">
                  <c:v>0.21149671247021939</c:v>
                </c:pt>
                <c:pt idx="9">
                  <c:v>0.21629151697338517</c:v>
                </c:pt>
                <c:pt idx="10">
                  <c:v>0.22429411994624157</c:v>
                </c:pt>
                <c:pt idx="11">
                  <c:v>0.21825697308757896</c:v>
                </c:pt>
                <c:pt idx="12">
                  <c:v>0.21387224777055283</c:v>
                </c:pt>
                <c:pt idx="13" formatCode="0.00">
                  <c:v>0.22411273767155832</c:v>
                </c:pt>
                <c:pt idx="14">
                  <c:v>0.23078782020299662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D-4A12-84EE-1D26ED839A4D}"/>
            </c:ext>
          </c:extLst>
        </c:ser>
        <c:ser>
          <c:idx val="5"/>
          <c:order val="5"/>
          <c:tx>
            <c:strRef>
              <c:f>HDF推移2023!$R$21</c:f>
              <c:strCache>
                <c:ptCount val="1"/>
                <c:pt idx="0">
                  <c:v>腹膜透析単独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HDF推移2023!$S$15:$AG$15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HDF推移2023!$S$21:$AG$21</c:f>
              <c:numCache>
                <c:formatCode>0.00_ </c:formatCode>
                <c:ptCount val="15"/>
                <c:pt idx="0">
                  <c:v>3.2496914849856027</c:v>
                </c:pt>
                <c:pt idx="1">
                  <c:v>3.2123102860953052</c:v>
                </c:pt>
                <c:pt idx="2">
                  <c:v>3.0750606964366627</c:v>
                </c:pt>
                <c:pt idx="3">
                  <c:v>2.9833026579780797</c:v>
                </c:pt>
                <c:pt idx="4">
                  <c:v>2.9443675164942578</c:v>
                </c:pt>
                <c:pt idx="5">
                  <c:v>2.8831890825131889</c:v>
                </c:pt>
                <c:pt idx="6">
                  <c:v>2.7996564681993634</c:v>
                </c:pt>
                <c:pt idx="7">
                  <c:v>2.6997044896884761</c:v>
                </c:pt>
                <c:pt idx="8">
                  <c:v>2.6962720594181353</c:v>
                </c:pt>
                <c:pt idx="9">
                  <c:v>2.7705476941124716</c:v>
                </c:pt>
                <c:pt idx="10">
                  <c:v>2.8647109582410049</c:v>
                </c:pt>
                <c:pt idx="11">
                  <c:v>2.9347396803055004</c:v>
                </c:pt>
                <c:pt idx="12">
                  <c:v>2.9808258621817947</c:v>
                </c:pt>
                <c:pt idx="13" formatCode="0.00">
                  <c:v>2.4117518743295294</c:v>
                </c:pt>
                <c:pt idx="14">
                  <c:v>2.4181367810536489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AD-4A12-84EE-1D26ED839A4D}"/>
            </c:ext>
          </c:extLst>
        </c:ser>
        <c:ser>
          <c:idx val="6"/>
          <c:order val="6"/>
          <c:tx>
            <c:strRef>
              <c:f>HDF推移2023!$R$22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HDF推移2023!$S$15:$AG$15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HDF推移2023!$S$22:$AG$22</c:f>
              <c:numCache>
                <c:formatCode>0.00_ </c:formatCode>
                <c:ptCount val="15"/>
                <c:pt idx="0">
                  <c:v>0.93972964155519934</c:v>
                </c:pt>
                <c:pt idx="1">
                  <c:v>0.91622358342920518</c:v>
                </c:pt>
                <c:pt idx="2">
                  <c:v>0.94138651626123471</c:v>
                </c:pt>
                <c:pt idx="3">
                  <c:v>0.88146047853554199</c:v>
                </c:pt>
                <c:pt idx="4">
                  <c:v>0.82528304960495236</c:v>
                </c:pt>
                <c:pt idx="5">
                  <c:v>0.83841758355153695</c:v>
                </c:pt>
                <c:pt idx="6">
                  <c:v>0.56478415922507397</c:v>
                </c:pt>
                <c:pt idx="7">
                  <c:v>0.53022634899047039</c:v>
                </c:pt>
                <c:pt idx="8">
                  <c:v>0.5408717396848699</c:v>
                </c:pt>
                <c:pt idx="9">
                  <c:v>0.50529119925703259</c:v>
                </c:pt>
                <c:pt idx="10">
                  <c:v>0.5021061398260368</c:v>
                </c:pt>
                <c:pt idx="11">
                  <c:v>0.49857613308033344</c:v>
                </c:pt>
                <c:pt idx="12">
                  <c:v>0.64340149085911802</c:v>
                </c:pt>
                <c:pt idx="13" formatCode="0.00">
                  <c:v>0.96846584372469391</c:v>
                </c:pt>
                <c:pt idx="14">
                  <c:v>1.070263412276462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AD-4A12-84EE-1D26ED839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374239"/>
        <c:axId val="2085965967"/>
      </c:barChart>
      <c:catAx>
        <c:axId val="9537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85965967"/>
        <c:crosses val="autoZero"/>
        <c:auto val="1"/>
        <c:lblAlgn val="ctr"/>
        <c:lblOffset val="100"/>
        <c:noMultiLvlLbl val="0"/>
      </c:catAx>
      <c:valAx>
        <c:axId val="208596596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5374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89567312857823"/>
          <c:y val="0.89141223009979198"/>
          <c:w val="0.7610819480898221"/>
          <c:h val="9.5688706392532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ＭＳ Ｐゴシック" panose="020B060007020508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sz="1800"/>
              <a:t>北海道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HDF推移2023!$R$3</c:f>
              <c:strCache>
                <c:ptCount val="1"/>
                <c:pt idx="0">
                  <c:v>施設血液透析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HDF推移2023!$S$2:$AG$2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HDF推移2023!$S$3:$AG$3</c:f>
              <c:numCache>
                <c:formatCode>0.00_ </c:formatCode>
                <c:ptCount val="15"/>
                <c:pt idx="0">
                  <c:v>86.575144508670519</c:v>
                </c:pt>
                <c:pt idx="1">
                  <c:v>87.254832037657806</c:v>
                </c:pt>
                <c:pt idx="2">
                  <c:v>88.163466967814799</c:v>
                </c:pt>
                <c:pt idx="3">
                  <c:v>86.402109060635496</c:v>
                </c:pt>
                <c:pt idx="4">
                  <c:v>82.74177129284017</c:v>
                </c:pt>
                <c:pt idx="5">
                  <c:v>77.782346491228068</c:v>
                </c:pt>
                <c:pt idx="6">
                  <c:v>75.631916928542154</c:v>
                </c:pt>
                <c:pt idx="7">
                  <c:v>67.82796570116804</c:v>
                </c:pt>
                <c:pt idx="8">
                  <c:v>61.825698021143936</c:v>
                </c:pt>
                <c:pt idx="9">
                  <c:v>55.241253739107819</c:v>
                </c:pt>
                <c:pt idx="10">
                  <c:v>51.449228163876768</c:v>
                </c:pt>
                <c:pt idx="11">
                  <c:v>45.333333333333329</c:v>
                </c:pt>
                <c:pt idx="12">
                  <c:v>41.787886802433214</c:v>
                </c:pt>
                <c:pt idx="13" formatCode="0.00">
                  <c:v>37.666689003551561</c:v>
                </c:pt>
                <c:pt idx="14">
                  <c:v>32.918125504982491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A-4E91-9F61-442D9D905F2E}"/>
            </c:ext>
          </c:extLst>
        </c:ser>
        <c:ser>
          <c:idx val="1"/>
          <c:order val="1"/>
          <c:tx>
            <c:strRef>
              <c:f>HDF推移2023!$R$4</c:f>
              <c:strCache>
                <c:ptCount val="1"/>
                <c:pt idx="0">
                  <c:v>オフラインHDF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HDF推移2023!$S$2:$AG$2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HDF推移2023!$S$4:$AG$4</c:f>
              <c:numCache>
                <c:formatCode>0.00_ </c:formatCode>
                <c:ptCount val="15"/>
                <c:pt idx="0">
                  <c:v>6.1271676300578033</c:v>
                </c:pt>
                <c:pt idx="1">
                  <c:v>6.0195421153983313</c:v>
                </c:pt>
                <c:pt idx="2">
                  <c:v>5.1665725578769059</c:v>
                </c:pt>
                <c:pt idx="3">
                  <c:v>4.3429998612460103</c:v>
                </c:pt>
                <c:pt idx="4">
                  <c:v>3.9294197488971836</c:v>
                </c:pt>
                <c:pt idx="5">
                  <c:v>3.3511513157894739</c:v>
                </c:pt>
                <c:pt idx="6">
                  <c:v>2.7599398824976089</c:v>
                </c:pt>
                <c:pt idx="7">
                  <c:v>2.5319019647559249</c:v>
                </c:pt>
                <c:pt idx="8">
                  <c:v>2.2499322309568988</c:v>
                </c:pt>
                <c:pt idx="9">
                  <c:v>2.074391988555079</c:v>
                </c:pt>
                <c:pt idx="10">
                  <c:v>1.4980785514231745</c:v>
                </c:pt>
                <c:pt idx="11">
                  <c:v>1.0420711974110033</c:v>
                </c:pt>
                <c:pt idx="12">
                  <c:v>0.72070880719386399</c:v>
                </c:pt>
                <c:pt idx="13" formatCode="0.00">
                  <c:v>0.59639482677745759</c:v>
                </c:pt>
                <c:pt idx="14">
                  <c:v>0.5857796929706437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A-4E91-9F61-442D9D905F2E}"/>
            </c:ext>
          </c:extLst>
        </c:ser>
        <c:ser>
          <c:idx val="2"/>
          <c:order val="2"/>
          <c:tx>
            <c:strRef>
              <c:f>HDF推移2023!$R$5</c:f>
              <c:strCache>
                <c:ptCount val="1"/>
                <c:pt idx="0">
                  <c:v>オンラインHDF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HDF推移2023!$S$2:$AG$2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HDF推移2023!$S$5:$AG$5</c:f>
              <c:numCache>
                <c:formatCode>0.00_ </c:formatCode>
                <c:ptCount val="15"/>
                <c:pt idx="0">
                  <c:v>2.5216763005780347</c:v>
                </c:pt>
                <c:pt idx="1">
                  <c:v>1.9185507453106054</c:v>
                </c:pt>
                <c:pt idx="2">
                  <c:v>2.1739130434782608</c:v>
                </c:pt>
                <c:pt idx="3">
                  <c:v>5.3142777854863326</c:v>
                </c:pt>
                <c:pt idx="4">
                  <c:v>9.379029521547336</c:v>
                </c:pt>
                <c:pt idx="5">
                  <c:v>15.337171052631579</c:v>
                </c:pt>
                <c:pt idx="6">
                  <c:v>17.734663205355922</c:v>
                </c:pt>
                <c:pt idx="7">
                  <c:v>24.380527985956384</c:v>
                </c:pt>
                <c:pt idx="8">
                  <c:v>27.90051504472757</c:v>
                </c:pt>
                <c:pt idx="9">
                  <c:v>31.493042008063465</c:v>
                </c:pt>
                <c:pt idx="10">
                  <c:v>34.586074382856765</c:v>
                </c:pt>
                <c:pt idx="11">
                  <c:v>38.783171521035598</c:v>
                </c:pt>
                <c:pt idx="12">
                  <c:v>42.105263157894733</c:v>
                </c:pt>
                <c:pt idx="13" formatCode="0.00">
                  <c:v>45.352811096964416</c:v>
                </c:pt>
                <c:pt idx="14">
                  <c:v>48.828440614058707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A-4E91-9F61-442D9D905F2E}"/>
            </c:ext>
          </c:extLst>
        </c:ser>
        <c:ser>
          <c:idx val="3"/>
          <c:order val="3"/>
          <c:tx>
            <c:strRef>
              <c:f>HDF推移2023!$R$6</c:f>
              <c:strCache>
                <c:ptCount val="1"/>
                <c:pt idx="0">
                  <c:v>iHDF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HDF推移2023!$S$2:$AG$2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HDF推移2023!$S$6:$AG$6</c:f>
              <c:numCache>
                <c:formatCode>General</c:formatCode>
                <c:ptCount val="15"/>
                <c:pt idx="6" formatCode="0.00_ ">
                  <c:v>0.46454433665801342</c:v>
                </c:pt>
                <c:pt idx="7" formatCode="0.00_ ">
                  <c:v>2.1538046046857064</c:v>
                </c:pt>
                <c:pt idx="8" formatCode="0.00_ ">
                  <c:v>4.6963946869070208</c:v>
                </c:pt>
                <c:pt idx="9" formatCode="0.00_ ">
                  <c:v>7.3546625048770977</c:v>
                </c:pt>
                <c:pt idx="10" formatCode="0.00_ ">
                  <c:v>8.1873249527779599</c:v>
                </c:pt>
                <c:pt idx="11" formatCode="0.00_ ">
                  <c:v>10.576051779935275</c:v>
                </c:pt>
                <c:pt idx="12" formatCode="0.00_ ">
                  <c:v>11.055276381909549</c:v>
                </c:pt>
                <c:pt idx="13" formatCode="0.00">
                  <c:v>12.1691348924479</c:v>
                </c:pt>
                <c:pt idx="14" formatCode="0.00_ ">
                  <c:v>13.621061136547267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2A-4E91-9F61-442D9D905F2E}"/>
            </c:ext>
          </c:extLst>
        </c:ser>
        <c:ser>
          <c:idx val="4"/>
          <c:order val="4"/>
          <c:tx>
            <c:strRef>
              <c:f>HDF推移2023!$R$7</c:f>
              <c:strCache>
                <c:ptCount val="1"/>
                <c:pt idx="0">
                  <c:v>在宅血液透析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HDF推移2023!$S$2:$AG$2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HDF推移2023!$S$7:$AG$7</c:f>
              <c:numCache>
                <c:formatCode>0.00_ </c:formatCode>
                <c:ptCount val="15"/>
                <c:pt idx="0">
                  <c:v>5.057803468208092E-2</c:v>
                </c:pt>
                <c:pt idx="1">
                  <c:v>4.992511233150275E-2</c:v>
                </c:pt>
                <c:pt idx="2">
                  <c:v>5.6465273856578201E-2</c:v>
                </c:pt>
                <c:pt idx="3">
                  <c:v>6.9376994588594421E-2</c:v>
                </c:pt>
                <c:pt idx="4">
                  <c:v>7.4652188666440439E-2</c:v>
                </c:pt>
                <c:pt idx="5">
                  <c:v>6.8530701754385956E-2</c:v>
                </c:pt>
                <c:pt idx="6">
                  <c:v>6.148380926356059E-2</c:v>
                </c:pt>
                <c:pt idx="7">
                  <c:v>6.0765647154142191E-2</c:v>
                </c:pt>
                <c:pt idx="8">
                  <c:v>6.7769043101111412E-2</c:v>
                </c:pt>
                <c:pt idx="9">
                  <c:v>5.8525165821303154E-2</c:v>
                </c:pt>
                <c:pt idx="10">
                  <c:v>5.8620465055689436E-2</c:v>
                </c:pt>
                <c:pt idx="11">
                  <c:v>6.4724919093851127E-2</c:v>
                </c:pt>
                <c:pt idx="12">
                  <c:v>5.2896059243586355E-2</c:v>
                </c:pt>
                <c:pt idx="13" formatCode="0.00">
                  <c:v>7.3711720163505995E-2</c:v>
                </c:pt>
                <c:pt idx="14">
                  <c:v>8.0797199030433614E-2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2A-4E91-9F61-442D9D905F2E}"/>
            </c:ext>
          </c:extLst>
        </c:ser>
        <c:ser>
          <c:idx val="5"/>
          <c:order val="5"/>
          <c:tx>
            <c:strRef>
              <c:f>HDF推移2023!$R$8</c:f>
              <c:strCache>
                <c:ptCount val="1"/>
                <c:pt idx="0">
                  <c:v>腹膜透析単独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HDF推移2023!$S$2:$AG$2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HDF推移2023!$S$8:$AG$8</c:f>
              <c:numCache>
                <c:formatCode>0.00_ </c:formatCode>
                <c:ptCount val="15"/>
                <c:pt idx="0">
                  <c:v>3.4248554913294793</c:v>
                </c:pt>
                <c:pt idx="1">
                  <c:v>3.3378503673061841</c:v>
                </c:pt>
                <c:pt idx="2">
                  <c:v>2.9714850367024281</c:v>
                </c:pt>
                <c:pt idx="3">
                  <c:v>2.7681420840849174</c:v>
                </c:pt>
                <c:pt idx="4">
                  <c:v>2.7349847302341366</c:v>
                </c:pt>
                <c:pt idx="5">
                  <c:v>2.4876644736842106</c:v>
                </c:pt>
                <c:pt idx="6">
                  <c:v>2.4183631643667169</c:v>
                </c:pt>
                <c:pt idx="7">
                  <c:v>2.3901154547295929</c:v>
                </c:pt>
                <c:pt idx="8">
                  <c:v>2.5752236378422335</c:v>
                </c:pt>
                <c:pt idx="9">
                  <c:v>3.0953309923267005</c:v>
                </c:pt>
                <c:pt idx="10">
                  <c:v>3.3934735882237996</c:v>
                </c:pt>
                <c:pt idx="11">
                  <c:v>3.4174757281553401</c:v>
                </c:pt>
                <c:pt idx="12">
                  <c:v>3.596932028563872</c:v>
                </c:pt>
                <c:pt idx="13" formatCode="0.00">
                  <c:v>3.2500167526636736</c:v>
                </c:pt>
                <c:pt idx="14">
                  <c:v>3.1847562617829248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2A-4E91-9F61-442D9D905F2E}"/>
            </c:ext>
          </c:extLst>
        </c:ser>
        <c:ser>
          <c:idx val="6"/>
          <c:order val="6"/>
          <c:tx>
            <c:strRef>
              <c:f>HDF推移2023!$R$9</c:f>
              <c:strCache>
                <c:ptCount val="1"/>
                <c:pt idx="0">
                  <c:v>その他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HDF推移2023!$S$2:$AG$2</c:f>
              <c:strCache>
                <c:ptCount val="15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  <c:pt idx="14">
                  <c:v>'23</c:v>
                </c:pt>
              </c:strCache>
            </c:strRef>
          </c:cat>
          <c:val>
            <c:numRef>
              <c:f>HDF推移2023!$S$9:$AG$9</c:f>
              <c:numCache>
                <c:formatCode>0.00_ </c:formatCode>
                <c:ptCount val="15"/>
                <c:pt idx="0">
                  <c:v>1.300578034682081</c:v>
                </c:pt>
                <c:pt idx="1">
                  <c:v>1.419299621995578</c:v>
                </c:pt>
                <c:pt idx="2">
                  <c:v>1.4680971202710333</c:v>
                </c:pt>
                <c:pt idx="3">
                  <c:v>1.1030942139586513</c:v>
                </c:pt>
                <c:pt idx="4">
                  <c:v>1.1401425178147269</c:v>
                </c:pt>
                <c:pt idx="5">
                  <c:v>0.97313596491228083</c:v>
                </c:pt>
                <c:pt idx="6">
                  <c:v>0.92908867331602685</c:v>
                </c:pt>
                <c:pt idx="7">
                  <c:v>0.65491864155019919</c:v>
                </c:pt>
                <c:pt idx="8">
                  <c:v>0.68446733532122528</c:v>
                </c:pt>
                <c:pt idx="9">
                  <c:v>0.68279360124853683</c:v>
                </c:pt>
                <c:pt idx="10">
                  <c:v>0.82719989578583997</c:v>
                </c:pt>
                <c:pt idx="11">
                  <c:v>0.78317152103559873</c:v>
                </c:pt>
                <c:pt idx="12">
                  <c:v>0.73393282200476073</c:v>
                </c:pt>
                <c:pt idx="13" formatCode="0.00">
                  <c:v>0.89124170743148157</c:v>
                </c:pt>
                <c:pt idx="14">
                  <c:v>0.78103959062752493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2A-4E91-9F61-442D9D905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966191"/>
        <c:axId val="317965711"/>
      </c:barChart>
      <c:catAx>
        <c:axId val="31796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7965711"/>
        <c:crosses val="autoZero"/>
        <c:auto val="1"/>
        <c:lblAlgn val="ctr"/>
        <c:lblOffset val="100"/>
        <c:noMultiLvlLbl val="0"/>
      </c:catAx>
      <c:valAx>
        <c:axId val="317965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1796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ea"/>
              <a:ea typeface="ＭＳ Ｐゴシック" panose="020B060007020508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6B370-E42B-4368-AF4D-A037ED1E0A81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08633-C702-4826-B65E-4785FB8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7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0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18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84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39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66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41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8633-C702-4826-B65E-4785FB8F1AB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91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3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4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80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35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40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96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82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7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47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02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37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F9CC2-DB63-465A-AFE2-BB4A7FA66A8A}" type="datetimeFigureOut">
              <a:rPr kumimoji="1" lang="ja-JP" altLang="en-US" smtClean="0"/>
              <a:t>2025/9/23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742A2-0919-4848-A7B1-2F0B84B323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7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1985964" y="2019301"/>
            <a:ext cx="8072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4000" dirty="0"/>
              <a:t>日本透析医学会統計調査からみた</a:t>
            </a:r>
            <a:endParaRPr lang="en-US" altLang="ja-JP" sz="4000" dirty="0"/>
          </a:p>
          <a:p>
            <a:pPr algn="ctr" eaLnBrk="1" hangingPunct="1"/>
            <a:r>
              <a:rPr lang="ja-JP" altLang="ja-JP" sz="4000" dirty="0"/>
              <a:t>北海道</a:t>
            </a:r>
            <a:r>
              <a:rPr lang="ja-JP" altLang="en-US" sz="4000" dirty="0"/>
              <a:t>における</a:t>
            </a:r>
            <a:r>
              <a:rPr lang="ja-JP" altLang="ja-JP" sz="4000" dirty="0"/>
              <a:t>透析</a:t>
            </a:r>
            <a:r>
              <a:rPr lang="ja-JP" altLang="en-US" sz="4000" dirty="0"/>
              <a:t>療法の現状</a:t>
            </a:r>
            <a:endParaRPr lang="ja-JP" altLang="en-US" sz="4000" dirty="0">
              <a:latin typeface="Calibri" pitchFamily="34" charset="0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231905" y="4725145"/>
            <a:ext cx="51780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dirty="0">
                <a:latin typeface="+mj-ea"/>
                <a:ea typeface="+mj-ea"/>
              </a:rPr>
              <a:t>日本透析医学会　統計調査委員会</a:t>
            </a:r>
            <a:endParaRPr lang="en-US" altLang="ja-JP" sz="2400" dirty="0">
              <a:latin typeface="+mj-ea"/>
              <a:ea typeface="+mj-ea"/>
            </a:endParaRPr>
          </a:p>
          <a:p>
            <a:pPr algn="r" eaLnBrk="1" hangingPunct="1">
              <a:lnSpc>
                <a:spcPct val="150000"/>
              </a:lnSpc>
            </a:pPr>
            <a:r>
              <a:rPr lang="ja-JP" altLang="en-US" sz="2400" dirty="0">
                <a:latin typeface="+mj-ea"/>
                <a:ea typeface="+mj-ea"/>
              </a:rPr>
              <a:t>仁友会北彩都病院　和田篤志</a:t>
            </a:r>
            <a:endParaRPr lang="en-US" altLang="ja-JP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1891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6E5F04B-E45A-9400-EADC-0429791F4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20" y="0"/>
            <a:ext cx="9928860" cy="7019262"/>
          </a:xfrm>
          <a:prstGeom prst="rect">
            <a:avLst/>
          </a:prstGeom>
        </p:spPr>
      </p:pic>
      <p:sp>
        <p:nvSpPr>
          <p:cNvPr id="2" name="フリーフォーム 4">
            <a:extLst>
              <a:ext uri="{FF2B5EF4-FFF2-40B4-BE49-F238E27FC236}">
                <a16:creationId xmlns:a16="http://schemas.microsoft.com/office/drawing/2014/main" id="{E1D48E90-13E0-02F2-D6B4-34D9CE49F3F1}"/>
              </a:ext>
            </a:extLst>
          </p:cNvPr>
          <p:cNvSpPr/>
          <p:nvPr/>
        </p:nvSpPr>
        <p:spPr>
          <a:xfrm>
            <a:off x="10384897" y="1735915"/>
            <a:ext cx="161183" cy="2889425"/>
          </a:xfrm>
          <a:custGeom>
            <a:avLst/>
            <a:gdLst>
              <a:gd name="connsiteX0" fmla="*/ 0 w 354227"/>
              <a:gd name="connsiteY0" fmla="*/ 0 h 2166551"/>
              <a:gd name="connsiteX1" fmla="*/ 354227 w 354227"/>
              <a:gd name="connsiteY1" fmla="*/ 0 h 2166551"/>
              <a:gd name="connsiteX2" fmla="*/ 345990 w 354227"/>
              <a:gd name="connsiteY2" fmla="*/ 2166551 h 2166551"/>
              <a:gd name="connsiteX3" fmla="*/ 8238 w 354227"/>
              <a:gd name="connsiteY3" fmla="*/ 2166551 h 216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27" h="2166551">
                <a:moveTo>
                  <a:pt x="0" y="0"/>
                </a:moveTo>
                <a:lnTo>
                  <a:pt x="354227" y="0"/>
                </a:lnTo>
                <a:cubicBezTo>
                  <a:pt x="351481" y="722184"/>
                  <a:pt x="348736" y="1444367"/>
                  <a:pt x="345990" y="2166551"/>
                </a:cubicBezTo>
                <a:lnTo>
                  <a:pt x="8238" y="216655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70644E-9279-F83B-4567-9F41D3CFB77B}"/>
              </a:ext>
            </a:extLst>
          </p:cNvPr>
          <p:cNvSpPr txBox="1"/>
          <p:nvPr/>
        </p:nvSpPr>
        <p:spPr>
          <a:xfrm>
            <a:off x="10740844" y="2829651"/>
            <a:ext cx="92675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65</a:t>
            </a:r>
            <a:r>
              <a:rPr lang="ja-JP" altLang="en-US" dirty="0"/>
              <a:t>歳</a:t>
            </a:r>
            <a:endParaRPr lang="en-US" altLang="ja-JP" dirty="0"/>
          </a:p>
          <a:p>
            <a:r>
              <a:rPr lang="ja-JP" altLang="en-US" dirty="0"/>
              <a:t>以上</a:t>
            </a:r>
            <a:endParaRPr lang="en-US" altLang="ja-JP" dirty="0"/>
          </a:p>
          <a:p>
            <a:endParaRPr lang="en-US" altLang="ja-JP" sz="1050" dirty="0"/>
          </a:p>
          <a:p>
            <a:r>
              <a:rPr lang="en-US" altLang="ja-JP" dirty="0"/>
              <a:t>69.7%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759B5F-78A0-F11D-CAE4-8493BE3918EF}"/>
              </a:ext>
            </a:extLst>
          </p:cNvPr>
          <p:cNvSpPr/>
          <p:nvPr/>
        </p:nvSpPr>
        <p:spPr>
          <a:xfrm>
            <a:off x="5272187" y="1575895"/>
            <a:ext cx="1017402" cy="1106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666B5-3689-E085-50B6-601F496E41D5}"/>
              </a:ext>
            </a:extLst>
          </p:cNvPr>
          <p:cNvSpPr txBox="1"/>
          <p:nvPr/>
        </p:nvSpPr>
        <p:spPr>
          <a:xfrm>
            <a:off x="5272187" y="1575895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2023</a:t>
            </a:r>
            <a:r>
              <a:rPr kumimoji="1" lang="ja-JP" altLang="en-US" dirty="0"/>
              <a:t>年 </a:t>
            </a:r>
            <a:endParaRPr kumimoji="1" lang="en-US" altLang="ja-JP" dirty="0"/>
          </a:p>
          <a:p>
            <a:r>
              <a:rPr kumimoji="1" lang="ja-JP" altLang="en-US" dirty="0"/>
              <a:t>平均年齢</a:t>
            </a:r>
            <a:endParaRPr kumimoji="1" lang="en-US" altLang="ja-JP" dirty="0"/>
          </a:p>
          <a:p>
            <a:r>
              <a:rPr kumimoji="1" lang="en-US" altLang="ja-JP" dirty="0"/>
              <a:t>70.09</a:t>
            </a:r>
            <a:r>
              <a:rPr kumimoji="1" lang="ja-JP" altLang="en-US" dirty="0"/>
              <a:t>歳</a:t>
            </a:r>
          </a:p>
        </p:txBody>
      </p:sp>
    </p:spTree>
    <p:extLst>
      <p:ext uri="{BB962C8B-B14F-4D97-AF65-F5344CB8AC3E}">
        <p14:creationId xmlns:p14="http://schemas.microsoft.com/office/powerpoint/2010/main" val="32519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9EF1991-0AD4-89B3-F121-1E5FBC3E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6800"/>
            <a:ext cx="9144000" cy="646440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F8CD62-6679-D65E-4049-C50188FE4CDE}"/>
              </a:ext>
            </a:extLst>
          </p:cNvPr>
          <p:cNvSpPr txBox="1"/>
          <p:nvPr/>
        </p:nvSpPr>
        <p:spPr>
          <a:xfrm>
            <a:off x="2965923" y="1627651"/>
            <a:ext cx="2730236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2023</a:t>
            </a:r>
            <a:r>
              <a:rPr kumimoji="1" lang="ja-JP" altLang="en-US" dirty="0"/>
              <a:t>年導入患者平均年齢</a:t>
            </a:r>
            <a:endParaRPr kumimoji="1" lang="en-US" altLang="ja-JP" dirty="0"/>
          </a:p>
          <a:p>
            <a:pPr algn="ctr"/>
            <a:r>
              <a:rPr lang="ja-JP" altLang="en-US" dirty="0"/>
              <a:t>全体 </a:t>
            </a:r>
            <a:r>
              <a:rPr lang="en-US" altLang="ja-JP" dirty="0"/>
              <a:t>71.59</a:t>
            </a:r>
            <a:r>
              <a:rPr lang="ja-JP" altLang="en-US" dirty="0"/>
              <a:t>歳</a:t>
            </a:r>
            <a:endParaRPr lang="en-US" altLang="ja-JP" dirty="0"/>
          </a:p>
          <a:p>
            <a:pPr algn="ctr"/>
            <a:r>
              <a:rPr kumimoji="1" lang="en-US" altLang="ja-JP" sz="1400" dirty="0"/>
              <a:t>--------------------------------------</a:t>
            </a:r>
          </a:p>
          <a:p>
            <a:pPr algn="ctr"/>
            <a:r>
              <a:rPr lang="ja-JP" altLang="en-US" dirty="0"/>
              <a:t>男性 </a:t>
            </a:r>
            <a:r>
              <a:rPr lang="en-US" altLang="ja-JP" dirty="0"/>
              <a:t>70.93</a:t>
            </a:r>
            <a:r>
              <a:rPr lang="ja-JP" altLang="en-US" dirty="0"/>
              <a:t>歳</a:t>
            </a:r>
            <a:endParaRPr lang="en-US" altLang="ja-JP" dirty="0"/>
          </a:p>
          <a:p>
            <a:pPr algn="ctr"/>
            <a:r>
              <a:rPr lang="ja-JP" altLang="en-US" dirty="0"/>
              <a:t>女性 </a:t>
            </a:r>
            <a:r>
              <a:rPr lang="en-US" altLang="ja-JP" dirty="0"/>
              <a:t>73.12</a:t>
            </a:r>
            <a:r>
              <a:rPr lang="ja-JP" altLang="en-US" dirty="0"/>
              <a:t>歳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92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226C191-212A-3177-C65A-B3DBD2846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" y="-108000"/>
            <a:ext cx="10180320" cy="719703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630EAC-E510-2555-F005-38508138893A}"/>
              </a:ext>
            </a:extLst>
          </p:cNvPr>
          <p:cNvSpPr txBox="1"/>
          <p:nvPr/>
        </p:nvSpPr>
        <p:spPr>
          <a:xfrm>
            <a:off x="8932105" y="3788357"/>
            <a:ext cx="156966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糖尿病性腎症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5251A4-57B5-B1AA-1385-513DD22AE49F}"/>
              </a:ext>
            </a:extLst>
          </p:cNvPr>
          <p:cNvSpPr txBox="1"/>
          <p:nvPr/>
        </p:nvSpPr>
        <p:spPr>
          <a:xfrm>
            <a:off x="5451604" y="2619180"/>
            <a:ext cx="18004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慢性糸球体腎炎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FDFA7B-10C5-1F24-4574-167F02DF3630}"/>
              </a:ext>
            </a:extLst>
          </p:cNvPr>
          <p:cNvSpPr txBox="1"/>
          <p:nvPr/>
        </p:nvSpPr>
        <p:spPr>
          <a:xfrm>
            <a:off x="8406325" y="4777129"/>
            <a:ext cx="1107996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腎硬化症</a:t>
            </a:r>
          </a:p>
        </p:txBody>
      </p:sp>
    </p:spTree>
    <p:extLst>
      <p:ext uri="{BB962C8B-B14F-4D97-AF65-F5344CB8AC3E}">
        <p14:creationId xmlns:p14="http://schemas.microsoft.com/office/powerpoint/2010/main" val="352284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83BF217-084F-916E-D55A-4A49A4D3B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30" y="-138480"/>
            <a:ext cx="10340340" cy="731016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373C29-9085-E8B2-9D92-A209FED59F81}"/>
              </a:ext>
            </a:extLst>
          </p:cNvPr>
          <p:cNvSpPr txBox="1"/>
          <p:nvPr/>
        </p:nvSpPr>
        <p:spPr>
          <a:xfrm>
            <a:off x="8001036" y="3300734"/>
            <a:ext cx="15696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糖尿病性腎症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2E3460-4ED8-7832-AB82-FFA5171AFF0A}"/>
              </a:ext>
            </a:extLst>
          </p:cNvPr>
          <p:cNvSpPr txBox="1"/>
          <p:nvPr/>
        </p:nvSpPr>
        <p:spPr>
          <a:xfrm>
            <a:off x="2729835" y="1867181"/>
            <a:ext cx="18004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慢性糸球体腎炎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2CE0A-7129-2AFA-757F-CB0D126591E1}"/>
              </a:ext>
            </a:extLst>
          </p:cNvPr>
          <p:cNvSpPr txBox="1"/>
          <p:nvPr/>
        </p:nvSpPr>
        <p:spPr>
          <a:xfrm>
            <a:off x="9272085" y="4240475"/>
            <a:ext cx="1107996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腎硬化症</a:t>
            </a:r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008D14D8-939B-932F-7EB3-92F19D3B46E6}"/>
              </a:ext>
            </a:extLst>
          </p:cNvPr>
          <p:cNvSpPr/>
          <p:nvPr/>
        </p:nvSpPr>
        <p:spPr>
          <a:xfrm flipV="1">
            <a:off x="9133022" y="5114926"/>
            <a:ext cx="357187" cy="3786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C2F4D9-52E6-7948-27D0-DC43CC1D3B31}"/>
              </a:ext>
            </a:extLst>
          </p:cNvPr>
          <p:cNvSpPr txBox="1"/>
          <p:nvPr/>
        </p:nvSpPr>
        <p:spPr>
          <a:xfrm>
            <a:off x="7942025" y="5493544"/>
            <a:ext cx="2598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慢性腎炎と腎硬化症が逆転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354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C871D0-00EF-4CAE-B905-93E968F73228}"/>
              </a:ext>
            </a:extLst>
          </p:cNvPr>
          <p:cNvSpPr txBox="1"/>
          <p:nvPr/>
        </p:nvSpPr>
        <p:spPr>
          <a:xfrm>
            <a:off x="10195773" y="1827233"/>
            <a:ext cx="15696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糖尿病性腎症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FE1772-AC1E-4E92-92F4-FE2B2774B200}"/>
              </a:ext>
            </a:extLst>
          </p:cNvPr>
          <p:cNvSpPr txBox="1"/>
          <p:nvPr/>
        </p:nvSpPr>
        <p:spPr>
          <a:xfrm>
            <a:off x="10168963" y="4379936"/>
            <a:ext cx="18004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慢性糸球体腎炎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E39AF4-2964-4EDE-9D94-BDCB5DA051BD}"/>
              </a:ext>
            </a:extLst>
          </p:cNvPr>
          <p:cNvSpPr txBox="1"/>
          <p:nvPr/>
        </p:nvSpPr>
        <p:spPr>
          <a:xfrm>
            <a:off x="10195773" y="3674289"/>
            <a:ext cx="1107996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腎硬化症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47424" y="401060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17.9%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12913" y="470961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14.2%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347423" y="219656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39.0</a:t>
            </a:r>
            <a:r>
              <a:rPr kumimoji="1" lang="en-US" altLang="ja-JP" dirty="0"/>
              <a:t>%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49398" y="6447998"/>
            <a:ext cx="871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わが</a:t>
            </a:r>
            <a:r>
              <a:rPr kumimoji="1" lang="ja-JP" altLang="en-US" dirty="0"/>
              <a:t>国の慢性透析療法の現況（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31</a:t>
            </a:r>
            <a:r>
              <a:rPr kumimoji="1" lang="ja-JP" altLang="en-US" dirty="0"/>
              <a:t>日現在）、および</a:t>
            </a:r>
            <a:r>
              <a:rPr lang="en-US" altLang="ja-JP" dirty="0"/>
              <a:t>WADDA</a:t>
            </a:r>
            <a:r>
              <a:rPr lang="ja-JP" altLang="en-US" dirty="0"/>
              <a:t>システムより作成</a:t>
            </a:r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363DA0D5-94A8-DC18-AFC3-BFFF97562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175540"/>
              </p:ext>
            </p:extLst>
          </p:nvPr>
        </p:nvGraphicFramePr>
        <p:xfrm>
          <a:off x="769620" y="365760"/>
          <a:ext cx="9603366" cy="598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5160A6-53A0-ED7C-697B-5C1728ACBEFE}"/>
              </a:ext>
            </a:extLst>
          </p:cNvPr>
          <p:cNvSpPr txBox="1"/>
          <p:nvPr/>
        </p:nvSpPr>
        <p:spPr>
          <a:xfrm>
            <a:off x="480060" y="77724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%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389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6C9EBF9C-B3D8-4A63-B1B6-001E454D3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449" y="346629"/>
            <a:ext cx="414408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</a:rPr>
              <a:t>都道府県別の人口補正などは行っていない</a:t>
            </a:r>
          </a:p>
        </p:txBody>
      </p:sp>
      <p:sp>
        <p:nvSpPr>
          <p:cNvPr id="6" name="テキスト ボックス 6">
            <a:extLst>
              <a:ext uri="{FF2B5EF4-FFF2-40B4-BE49-F238E27FC236}">
                <a16:creationId xmlns:a16="http://schemas.microsoft.com/office/drawing/2014/main" id="{420CE16E-7EE0-453C-8894-4E2F7B791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167" y="34447"/>
            <a:ext cx="33762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2023</a:t>
            </a:r>
            <a:r>
              <a:rPr lang="ja-JP" altLang="en-US" sz="1600" dirty="0">
                <a:solidFill>
                  <a:prstClr val="black"/>
                </a:solidFill>
              </a:rPr>
              <a:t>年データ　</a:t>
            </a:r>
            <a:r>
              <a:rPr lang="en-US" altLang="ja-JP" sz="1600" dirty="0">
                <a:solidFill>
                  <a:prstClr val="black"/>
                </a:solidFill>
              </a:rPr>
              <a:t>WADDA system</a:t>
            </a:r>
            <a:r>
              <a:rPr lang="ja-JP" altLang="en-US" sz="1600" dirty="0">
                <a:solidFill>
                  <a:prstClr val="black"/>
                </a:solidFill>
              </a:rPr>
              <a:t>で集計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39047D-4170-44C6-A327-5657CCC27976}"/>
              </a:ext>
            </a:extLst>
          </p:cNvPr>
          <p:cNvSpPr/>
          <p:nvPr/>
        </p:nvSpPr>
        <p:spPr>
          <a:xfrm>
            <a:off x="1406359" y="172946"/>
            <a:ext cx="5787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都道府県別年末患者、新規導入数　人口</a:t>
            </a:r>
            <a:r>
              <a:rPr lang="en-US" altLang="ja-JP" sz="2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100</a:t>
            </a:r>
            <a:r>
              <a:rPr lang="ja-JP" altLang="en-US" sz="2000" dirty="0">
                <a:solidFill>
                  <a:prstClr val="black"/>
                </a:solidFill>
                <a:latin typeface="Calibri" pitchFamily="34" charset="0"/>
                <a:ea typeface="ＭＳ Ｐゴシック" charset="-128"/>
              </a:rPr>
              <a:t>万対比</a:t>
            </a:r>
            <a:endParaRPr lang="en-US" altLang="ja-JP" sz="2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114425" y="1833565"/>
            <a:ext cx="10029826" cy="0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114425" y="4970623"/>
            <a:ext cx="10029826" cy="0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1129011" y="482450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全国平均</a:t>
            </a:r>
            <a:endParaRPr 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10943" y="17167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全国平均</a:t>
            </a:r>
            <a:endParaRPr lang="en-US" sz="1400" dirty="0"/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0DD19B9E-C71F-D1E7-1488-94C180D9B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665180"/>
              </p:ext>
            </p:extLst>
          </p:nvPr>
        </p:nvGraphicFramePr>
        <p:xfrm>
          <a:off x="891540" y="733233"/>
          <a:ext cx="9875520" cy="292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E7282CC7-A1C9-7282-BF86-430509508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15400"/>
              </p:ext>
            </p:extLst>
          </p:nvPr>
        </p:nvGraphicFramePr>
        <p:xfrm>
          <a:off x="990600" y="3714960"/>
          <a:ext cx="9875520" cy="292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401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77241"/>
              </p:ext>
            </p:extLst>
          </p:nvPr>
        </p:nvGraphicFramePr>
        <p:xfrm>
          <a:off x="933855" y="761070"/>
          <a:ext cx="9902757" cy="577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6B28DC-A14B-49C0-AFB3-7423DFEC71BF}"/>
              </a:ext>
            </a:extLst>
          </p:cNvPr>
          <p:cNvSpPr txBox="1"/>
          <p:nvPr/>
        </p:nvSpPr>
        <p:spPr>
          <a:xfrm>
            <a:off x="747738" y="989670"/>
            <a:ext cx="372233" cy="33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％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E81B63-20C2-411C-99F4-9EA301FDC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12" y="6143466"/>
            <a:ext cx="2481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/>
              <a:t>総務省　統計データより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BD5FC57-1EB0-4411-82F5-9D6596548D1C}"/>
              </a:ext>
            </a:extLst>
          </p:cNvPr>
          <p:cNvSpPr/>
          <p:nvPr/>
        </p:nvSpPr>
        <p:spPr>
          <a:xfrm>
            <a:off x="3295385" y="299405"/>
            <a:ext cx="535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北海道と全国の人口分布比較（</a:t>
            </a:r>
            <a:r>
              <a:rPr lang="en-US" altLang="ja-JP" sz="2400" dirty="0"/>
              <a:t>2022</a:t>
            </a:r>
            <a:r>
              <a:rPr lang="ja-JP" altLang="en-US" sz="2400" dirty="0"/>
              <a:t>年）</a:t>
            </a:r>
            <a:endParaRPr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36657" y="1158097"/>
            <a:ext cx="24737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50</a:t>
            </a:r>
            <a:r>
              <a:rPr lang="ja-JP" altLang="en-US" dirty="0"/>
              <a:t>歳以上の全年齢層で</a:t>
            </a:r>
            <a:endParaRPr lang="en-US" altLang="ja-JP" dirty="0"/>
          </a:p>
          <a:p>
            <a:r>
              <a:rPr lang="ja-JP" altLang="en-US" dirty="0"/>
              <a:t>北海道が上回っている</a:t>
            </a:r>
          </a:p>
        </p:txBody>
      </p:sp>
    </p:spTree>
    <p:extLst>
      <p:ext uri="{BB962C8B-B14F-4D97-AF65-F5344CB8AC3E}">
        <p14:creationId xmlns:p14="http://schemas.microsoft.com/office/powerpoint/2010/main" val="216920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794421" y="2776153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HDF</a:t>
            </a:r>
            <a:r>
              <a:rPr lang="ja-JP" altLang="en-US" sz="3600" dirty="0"/>
              <a:t>の状況</a:t>
            </a:r>
          </a:p>
        </p:txBody>
      </p:sp>
    </p:spTree>
    <p:extLst>
      <p:ext uri="{BB962C8B-B14F-4D97-AF65-F5344CB8AC3E}">
        <p14:creationId xmlns:p14="http://schemas.microsoft.com/office/powerpoint/2010/main" val="348920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261BB21-81FA-491A-0171-AAEF1214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" y="-69900"/>
            <a:ext cx="10134600" cy="716471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2503C0-FF7C-07E5-567B-D88F965913E4}"/>
              </a:ext>
            </a:extLst>
          </p:cNvPr>
          <p:cNvSpPr txBox="1"/>
          <p:nvPr/>
        </p:nvSpPr>
        <p:spPr>
          <a:xfrm>
            <a:off x="9947684" y="1770434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iHDF</a:t>
            </a:r>
            <a:endParaRPr kumimoji="1"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A31E4A-7E65-EB78-3F96-AE8FBF65B77F}"/>
              </a:ext>
            </a:extLst>
          </p:cNvPr>
          <p:cNvSpPr txBox="1"/>
          <p:nvPr/>
        </p:nvSpPr>
        <p:spPr>
          <a:xfrm>
            <a:off x="9947684" y="3936538"/>
            <a:ext cx="14430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On-line HDF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926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236C0C4A-CE70-007A-4FCE-5627018B9C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148265"/>
              </p:ext>
            </p:extLst>
          </p:nvPr>
        </p:nvGraphicFramePr>
        <p:xfrm>
          <a:off x="6309360" y="1135062"/>
          <a:ext cx="5212080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1372D542-9BB5-D58D-95B7-2BB010F73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956071"/>
              </p:ext>
            </p:extLst>
          </p:nvPr>
        </p:nvGraphicFramePr>
        <p:xfrm>
          <a:off x="274317" y="1135062"/>
          <a:ext cx="5212080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右大かっこ 4">
            <a:extLst>
              <a:ext uri="{FF2B5EF4-FFF2-40B4-BE49-F238E27FC236}">
                <a16:creationId xmlns:a16="http://schemas.microsoft.com/office/drawing/2014/main" id="{FBCF4688-F6E2-7A51-B2FD-13EA4B9C6647}"/>
              </a:ext>
            </a:extLst>
          </p:cNvPr>
          <p:cNvSpPr/>
          <p:nvPr/>
        </p:nvSpPr>
        <p:spPr>
          <a:xfrm>
            <a:off x="5339790" y="1864519"/>
            <a:ext cx="45719" cy="2151221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C234CA-6CAE-488E-59ED-A97DB1BBB22C}"/>
              </a:ext>
            </a:extLst>
          </p:cNvPr>
          <p:cNvSpPr txBox="1"/>
          <p:nvPr/>
        </p:nvSpPr>
        <p:spPr>
          <a:xfrm>
            <a:off x="5368522" y="2633543"/>
            <a:ext cx="7585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HDF</a:t>
            </a:r>
          </a:p>
          <a:p>
            <a:r>
              <a:rPr lang="en-US" dirty="0"/>
              <a:t>63.0%</a:t>
            </a:r>
          </a:p>
        </p:txBody>
      </p:sp>
      <p:sp>
        <p:nvSpPr>
          <p:cNvPr id="7" name="右大かっこ 6">
            <a:extLst>
              <a:ext uri="{FF2B5EF4-FFF2-40B4-BE49-F238E27FC236}">
                <a16:creationId xmlns:a16="http://schemas.microsoft.com/office/drawing/2014/main" id="{6CEA4997-E726-5D84-6D8D-60CFB3456BF3}"/>
              </a:ext>
            </a:extLst>
          </p:cNvPr>
          <p:cNvSpPr/>
          <p:nvPr/>
        </p:nvSpPr>
        <p:spPr>
          <a:xfrm>
            <a:off x="11458404" y="1864518"/>
            <a:ext cx="63036" cy="1915001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CA502E-104D-A5ED-23DE-09DB8C1977CA}"/>
              </a:ext>
            </a:extLst>
          </p:cNvPr>
          <p:cNvSpPr txBox="1"/>
          <p:nvPr/>
        </p:nvSpPr>
        <p:spPr>
          <a:xfrm>
            <a:off x="11433397" y="2633542"/>
            <a:ext cx="7585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HDF</a:t>
            </a:r>
          </a:p>
          <a:p>
            <a:r>
              <a:rPr lang="en-US" dirty="0"/>
              <a:t>59.2%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C2F83A-9DD1-A6C1-1825-A4C9134EC49B}"/>
              </a:ext>
            </a:extLst>
          </p:cNvPr>
          <p:cNvSpPr txBox="1"/>
          <p:nvPr/>
        </p:nvSpPr>
        <p:spPr>
          <a:xfrm>
            <a:off x="6449146" y="6488668"/>
            <a:ext cx="537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JSDT2009-2023</a:t>
            </a:r>
            <a:r>
              <a:rPr lang="ja-JP" altLang="en-US" dirty="0"/>
              <a:t>年末データ、</a:t>
            </a:r>
            <a:r>
              <a:rPr lang="en-US" altLang="ja-JP" dirty="0"/>
              <a:t>WADDA system</a:t>
            </a:r>
            <a:r>
              <a:rPr lang="ja-JP" altLang="en-US" dirty="0"/>
              <a:t>による解析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E1E9099-4B70-D895-4BAD-4C827966B116}"/>
              </a:ext>
            </a:extLst>
          </p:cNvPr>
          <p:cNvSpPr txBox="1"/>
          <p:nvPr/>
        </p:nvSpPr>
        <p:spPr>
          <a:xfrm>
            <a:off x="3162198" y="294943"/>
            <a:ext cx="548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北海道</a:t>
            </a:r>
            <a:r>
              <a:rPr kumimoji="1" lang="ja-JP" altLang="en-US" sz="2800" dirty="0"/>
              <a:t>と全国の治療方法推移比較</a:t>
            </a:r>
          </a:p>
        </p:txBody>
      </p:sp>
    </p:spTree>
    <p:extLst>
      <p:ext uri="{BB962C8B-B14F-4D97-AF65-F5344CB8AC3E}">
        <p14:creationId xmlns:p14="http://schemas.microsoft.com/office/powerpoint/2010/main" val="261457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88348" y="4479667"/>
            <a:ext cx="8169275" cy="160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ja-JP" b="1" dirty="0"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b="1" dirty="0">
                <a:latin typeface="Arial" charset="0"/>
                <a:ea typeface="ＭＳ Ｐゴシック" charset="-128"/>
              </a:rPr>
              <a:t>　</a:t>
            </a:r>
            <a:r>
              <a:rPr lang="ja-JP" altLang="en-US" b="1" dirty="0">
                <a:latin typeface="ＭＳ ゴシック" pitchFamily="49" charset="-128"/>
                <a:ea typeface="ＭＳ ゴシック" pitchFamily="49" charset="-128"/>
              </a:rPr>
              <a:t>演題発表に関連し、開示すべき</a:t>
            </a:r>
            <a:r>
              <a:rPr lang="en-US" altLang="ja-JP" b="1" dirty="0">
                <a:latin typeface="ＭＳ ゴシック" pitchFamily="49" charset="-128"/>
                <a:ea typeface="ＭＳ ゴシック" pitchFamily="49" charset="-128"/>
              </a:rPr>
              <a:t>COI</a:t>
            </a:r>
            <a:r>
              <a:rPr lang="ja-JP" altLang="en-US" b="1" dirty="0">
                <a:latin typeface="ＭＳ ゴシック" pitchFamily="49" charset="-128"/>
                <a:ea typeface="ＭＳ ゴシック" pitchFamily="49" charset="-128"/>
              </a:rPr>
              <a:t>関係にある</a:t>
            </a:r>
            <a:endParaRPr lang="en-US" altLang="ja-JP" b="1" dirty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b="1" dirty="0">
                <a:latin typeface="ＭＳ ゴシック" pitchFamily="49" charset="-128"/>
                <a:ea typeface="ＭＳ ゴシック" pitchFamily="49" charset="-128"/>
              </a:rPr>
              <a:t>　企業などはありません。</a:t>
            </a:r>
            <a:endParaRPr lang="en-US" altLang="ja-JP" b="1" dirty="0">
              <a:latin typeface="ＭＳ ゴシック" pitchFamily="49" charset="-128"/>
              <a:ea typeface="ＭＳ ゴシック" pitchFamily="49" charset="-128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ja-JP" sz="700" b="1" i="1" dirty="0"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ja-JP" b="1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8348" y="1680518"/>
            <a:ext cx="8235950" cy="2514600"/>
          </a:xfrm>
          <a:prstGeom prst="rect">
            <a:avLst/>
          </a:prstGeom>
          <a:solidFill>
            <a:srgbClr val="0070C0"/>
          </a:solidFill>
          <a:ln>
            <a:solidFill>
              <a:srgbClr val="00FFFF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ja-JP" sz="4800" b="1" dirty="0">
              <a:solidFill>
                <a:srgbClr val="FFC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defRPr/>
            </a:pPr>
            <a:r>
              <a:rPr lang="ja-JP" altLang="en-US" sz="4800" b="1" dirty="0">
                <a:solidFill>
                  <a:srgbClr val="FFC000"/>
                </a:solidFill>
                <a:latin typeface="HGP創英角ｺﾞｼｯｸUB" pitchFamily="50" charset="-128"/>
                <a:ea typeface="HGP創英角ｺﾞｼｯｸUB" pitchFamily="50" charset="-128"/>
              </a:rPr>
              <a:t>ＣＯＩ </a:t>
            </a:r>
            <a:r>
              <a:rPr lang="ja-JP" altLang="en-US" sz="4800" b="1" dirty="0">
                <a:solidFill>
                  <a:srgbClr val="FFC000"/>
                </a:solidFill>
                <a:latin typeface="ＭＳ ゴシック" pitchFamily="49" charset="-128"/>
                <a:ea typeface="ＭＳ ゴシック" pitchFamily="49" charset="-128"/>
              </a:rPr>
              <a:t>開示</a:t>
            </a:r>
            <a:br>
              <a:rPr lang="en-US" altLang="ja-JP" sz="4000" b="1" dirty="0">
                <a:solidFill>
                  <a:srgbClr val="FFC000"/>
                </a:solidFill>
                <a:latin typeface="Arial" charset="0"/>
                <a:ea typeface="ＭＳ Ｐゴシック" charset="-128"/>
              </a:rPr>
            </a:br>
            <a:r>
              <a:rPr lang="ja-JP" altLang="en-US" sz="1600" b="1" dirty="0">
                <a:solidFill>
                  <a:srgbClr val="FFC000"/>
                </a:solidFill>
                <a:latin typeface="Arial" charset="0"/>
                <a:ea typeface="ＭＳ Ｐゴシック" charset="-128"/>
              </a:rPr>
              <a:t>　</a:t>
            </a:r>
            <a:br>
              <a:rPr lang="en-US" altLang="ja-JP" sz="2400" b="1" i="1" dirty="0">
                <a:solidFill>
                  <a:srgbClr val="FFC000"/>
                </a:solidFill>
                <a:ea typeface="ＭＳ Ｐゴシック" charset="-128"/>
              </a:rPr>
            </a:br>
            <a:r>
              <a:rPr lang="ja-JP" altLang="en-US" sz="2400" b="1" i="1" dirty="0">
                <a:solidFill>
                  <a:srgbClr val="FFC000"/>
                </a:solidFill>
                <a:latin typeface="ＭＳ ゴシック" pitchFamily="49" charset="-128"/>
                <a:ea typeface="ＭＳ ゴシック" pitchFamily="49" charset="-128"/>
              </a:rPr>
              <a:t>筆頭発表者名：　</a:t>
            </a:r>
            <a:r>
              <a:rPr lang="ja-JP" altLang="en-US" sz="2400" b="1" dirty="0">
                <a:solidFill>
                  <a:srgbClr val="FFC000"/>
                </a:solidFill>
                <a:latin typeface="ＭＳ ゴシック" pitchFamily="49" charset="-128"/>
                <a:ea typeface="ＭＳ ゴシック" pitchFamily="49" charset="-128"/>
              </a:rPr>
              <a:t>和田　篤志</a:t>
            </a:r>
            <a:endParaRPr lang="en-US" altLang="ja-JP" sz="2400" b="1" dirty="0">
              <a:solidFill>
                <a:srgbClr val="FFC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4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98" y="398205"/>
            <a:ext cx="4838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75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703245F3-7962-39B5-29E9-7813C585E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864332"/>
              </p:ext>
            </p:extLst>
          </p:nvPr>
        </p:nvGraphicFramePr>
        <p:xfrm>
          <a:off x="502920" y="684846"/>
          <a:ext cx="10751820" cy="573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矢印: 下 4">
            <a:extLst>
              <a:ext uri="{FF2B5EF4-FFF2-40B4-BE49-F238E27FC236}">
                <a16:creationId xmlns:a16="http://schemas.microsoft.com/office/drawing/2014/main" id="{0E600EF4-41EE-7940-0280-90128E3F6E5D}"/>
              </a:ext>
            </a:extLst>
          </p:cNvPr>
          <p:cNvSpPr/>
          <p:nvPr/>
        </p:nvSpPr>
        <p:spPr>
          <a:xfrm flipV="1">
            <a:off x="3399750" y="6305960"/>
            <a:ext cx="293615" cy="3858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E4A7475-F6EE-16E2-9FD9-85F0E96DEAFC}"/>
              </a:ext>
            </a:extLst>
          </p:cNvPr>
          <p:cNvSpPr/>
          <p:nvPr/>
        </p:nvSpPr>
        <p:spPr>
          <a:xfrm>
            <a:off x="3422610" y="166147"/>
            <a:ext cx="4663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都道府県別透析方法内訳 </a:t>
            </a:r>
            <a:r>
              <a:rPr lang="en-US" altLang="ja-JP" sz="2000" dirty="0"/>
              <a:t>(</a:t>
            </a:r>
            <a:r>
              <a:rPr lang="en-US" altLang="ja-JP" dirty="0"/>
              <a:t>HD</a:t>
            </a:r>
            <a:r>
              <a:rPr lang="ja-JP" altLang="en-US" dirty="0"/>
              <a:t>の少ない順）</a:t>
            </a:r>
            <a:endParaRPr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1107EE-B95B-9849-E2E0-4D5D08691389}"/>
              </a:ext>
            </a:extLst>
          </p:cNvPr>
          <p:cNvSpPr txBox="1"/>
          <p:nvPr/>
        </p:nvSpPr>
        <p:spPr>
          <a:xfrm>
            <a:off x="4921711" y="2967335"/>
            <a:ext cx="1487908" cy="461665"/>
          </a:xfrm>
          <a:prstGeom prst="rect">
            <a:avLst/>
          </a:prstGeom>
          <a:solidFill>
            <a:srgbClr val="FF66FF">
              <a:alpha val="85098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err="1"/>
              <a:t>onlineHDF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C4FF55-12AC-43D7-2403-2A1DF863503B}"/>
              </a:ext>
            </a:extLst>
          </p:cNvPr>
          <p:cNvSpPr txBox="1"/>
          <p:nvPr/>
        </p:nvSpPr>
        <p:spPr>
          <a:xfrm>
            <a:off x="6947728" y="4505639"/>
            <a:ext cx="1415772" cy="461665"/>
          </a:xfrm>
          <a:prstGeom prst="rect">
            <a:avLst/>
          </a:prstGeom>
          <a:solidFill>
            <a:srgbClr val="9FE6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血液透析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068A81-D00A-4382-A159-D7C578E31594}"/>
              </a:ext>
            </a:extLst>
          </p:cNvPr>
          <p:cNvSpPr txBox="1"/>
          <p:nvPr/>
        </p:nvSpPr>
        <p:spPr>
          <a:xfrm>
            <a:off x="6557756" y="1550849"/>
            <a:ext cx="630301" cy="369332"/>
          </a:xfrm>
          <a:prstGeom prst="rect">
            <a:avLst/>
          </a:prstGeom>
          <a:solidFill>
            <a:srgbClr val="FFDDFF">
              <a:alpha val="9098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iHDF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2BDBFE-DD4A-2310-410F-2CB79DEB7E07}"/>
              </a:ext>
            </a:extLst>
          </p:cNvPr>
          <p:cNvSpPr txBox="1"/>
          <p:nvPr/>
        </p:nvSpPr>
        <p:spPr>
          <a:xfrm>
            <a:off x="7550974" y="6499432"/>
            <a:ext cx="4329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JSDT2023</a:t>
            </a:r>
            <a:r>
              <a:rPr lang="ja-JP" altLang="en-US" sz="1600" dirty="0"/>
              <a:t>年末データ、</a:t>
            </a:r>
            <a:r>
              <a:rPr lang="en-US" altLang="ja-JP" sz="1600" dirty="0"/>
              <a:t>WADDA system</a:t>
            </a:r>
            <a:r>
              <a:rPr lang="ja-JP" altLang="en-US" sz="1600" dirty="0"/>
              <a:t>による解析</a:t>
            </a:r>
          </a:p>
        </p:txBody>
      </p:sp>
    </p:spTree>
    <p:extLst>
      <p:ext uri="{BB962C8B-B14F-4D97-AF65-F5344CB8AC3E}">
        <p14:creationId xmlns:p14="http://schemas.microsoft.com/office/powerpoint/2010/main" val="4198905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6B4F7CF-1B26-A7E8-1B4B-C4BC6E2C2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68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6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A37D865F-F718-C0EE-776D-F52C19FF13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3844"/>
              </p:ext>
            </p:extLst>
          </p:nvPr>
        </p:nvGraphicFramePr>
        <p:xfrm>
          <a:off x="1436450" y="204281"/>
          <a:ext cx="9701720" cy="618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90510A-B5AF-B31D-F75E-009BBE35AC9C}"/>
              </a:ext>
            </a:extLst>
          </p:cNvPr>
          <p:cNvSpPr txBox="1"/>
          <p:nvPr/>
        </p:nvSpPr>
        <p:spPr>
          <a:xfrm>
            <a:off x="5495836" y="6488668"/>
            <a:ext cx="58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JSDT2010,2018,2023</a:t>
            </a:r>
            <a:r>
              <a:rPr lang="ja-JP" altLang="en-US" dirty="0"/>
              <a:t>年末データ、</a:t>
            </a:r>
            <a:r>
              <a:rPr lang="en-US" altLang="ja-JP" dirty="0"/>
              <a:t>WADDA system</a:t>
            </a:r>
            <a:r>
              <a:rPr lang="ja-JP" altLang="en-US" dirty="0"/>
              <a:t>による解析</a:t>
            </a:r>
          </a:p>
        </p:txBody>
      </p:sp>
    </p:spTree>
    <p:extLst>
      <p:ext uri="{BB962C8B-B14F-4D97-AF65-F5344CB8AC3E}">
        <p14:creationId xmlns:p14="http://schemas.microsoft.com/office/powerpoint/2010/main" val="769182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AEB4E8-FFF2-2906-8F5A-84095FD309D2}"/>
              </a:ext>
            </a:extLst>
          </p:cNvPr>
          <p:cNvSpPr txBox="1"/>
          <p:nvPr/>
        </p:nvSpPr>
        <p:spPr>
          <a:xfrm>
            <a:off x="3903408" y="2310581"/>
            <a:ext cx="470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CKD-MBD</a:t>
            </a:r>
            <a:r>
              <a:rPr kumimoji="1" lang="ja-JP" altLang="en-US" sz="2400" dirty="0"/>
              <a:t>ガイドライン改訂について</a:t>
            </a:r>
          </a:p>
        </p:txBody>
      </p:sp>
    </p:spTree>
    <p:extLst>
      <p:ext uri="{BB962C8B-B14F-4D97-AF65-F5344CB8AC3E}">
        <p14:creationId xmlns:p14="http://schemas.microsoft.com/office/powerpoint/2010/main" val="815821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89" y="1124745"/>
            <a:ext cx="8993875" cy="5246569"/>
          </a:xfrm>
          <a:prstGeom prst="rect">
            <a:avLst/>
          </a:prstGeom>
        </p:spPr>
      </p:pic>
      <p:sp>
        <p:nvSpPr>
          <p:cNvPr id="3" name="フリーフォーム 2"/>
          <p:cNvSpPr/>
          <p:nvPr/>
        </p:nvSpPr>
        <p:spPr>
          <a:xfrm>
            <a:off x="6013622" y="2448909"/>
            <a:ext cx="2191264" cy="1194487"/>
          </a:xfrm>
          <a:custGeom>
            <a:avLst/>
            <a:gdLst>
              <a:gd name="connsiteX0" fmla="*/ 329513 w 2191264"/>
              <a:gd name="connsiteY0" fmla="*/ 16476 h 1194487"/>
              <a:gd name="connsiteX1" fmla="*/ 0 w 2191264"/>
              <a:gd name="connsiteY1" fmla="*/ 1178011 h 1194487"/>
              <a:gd name="connsiteX2" fmla="*/ 1861751 w 2191264"/>
              <a:gd name="connsiteY2" fmla="*/ 1194487 h 1194487"/>
              <a:gd name="connsiteX3" fmla="*/ 2191264 w 2191264"/>
              <a:gd name="connsiteY3" fmla="*/ 0 h 1194487"/>
              <a:gd name="connsiteX4" fmla="*/ 329513 w 2191264"/>
              <a:gd name="connsiteY4" fmla="*/ 16476 h 11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264" h="1194487">
                <a:moveTo>
                  <a:pt x="329513" y="16476"/>
                </a:moveTo>
                <a:lnTo>
                  <a:pt x="0" y="1178011"/>
                </a:lnTo>
                <a:lnTo>
                  <a:pt x="1861751" y="1194487"/>
                </a:lnTo>
                <a:lnTo>
                  <a:pt x="2191264" y="0"/>
                </a:lnTo>
                <a:lnTo>
                  <a:pt x="329513" y="16476"/>
                </a:lnTo>
                <a:close/>
              </a:path>
            </a:pathLst>
          </a:custGeom>
          <a:solidFill>
            <a:srgbClr val="FF00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605888" y="567105"/>
            <a:ext cx="883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GothicMB101Pr5-Medium"/>
              </a:rPr>
              <a:t>慢性腎臓病に伴う骨・ミネラル代謝異常の診療ガイドライン　日本透析医学会　</a:t>
            </a:r>
            <a:r>
              <a:rPr lang="en-US" altLang="ja-JP" dirty="0">
                <a:latin typeface="GothicMB101Pr5-Medium"/>
              </a:rPr>
              <a:t>2012</a:t>
            </a:r>
            <a:r>
              <a:rPr lang="ja-JP" altLang="en-US" dirty="0">
                <a:latin typeface="GothicMB101Pr5-Medium"/>
              </a:rPr>
              <a:t>　より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887036" y="6067852"/>
            <a:ext cx="445275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2000" dirty="0"/>
              <a:t>intact PTH</a:t>
            </a:r>
            <a:r>
              <a:rPr lang="ja-JP" altLang="en-US" sz="2000" dirty="0"/>
              <a:t>値の管理目標は</a:t>
            </a:r>
            <a:r>
              <a:rPr lang="en-US" altLang="ja-JP" sz="2000" dirty="0"/>
              <a:t>60-240pg/mL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648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49896D4-682A-6FE3-2498-DD5D3377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39" y="1027001"/>
            <a:ext cx="10959008" cy="511862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4E376C-DADE-0486-4C11-8B4EA48B5437}"/>
              </a:ext>
            </a:extLst>
          </p:cNvPr>
          <p:cNvSpPr txBox="1"/>
          <p:nvPr/>
        </p:nvSpPr>
        <p:spPr>
          <a:xfrm>
            <a:off x="3842084" y="457201"/>
            <a:ext cx="43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CKD-MBD</a:t>
            </a:r>
            <a:r>
              <a:rPr kumimoji="1" lang="ja-JP" altLang="en-US" sz="2400" dirty="0"/>
              <a:t>ガイドライン</a:t>
            </a:r>
            <a:r>
              <a:rPr kumimoji="1" lang="en-US" altLang="ja-JP" sz="2400" dirty="0"/>
              <a:t>2025</a:t>
            </a:r>
            <a:r>
              <a:rPr kumimoji="1" lang="ja-JP" altLang="en-US" sz="2400" dirty="0"/>
              <a:t>　予測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D5F2B3C-E17C-F05C-E8B3-64059277A089}"/>
              </a:ext>
            </a:extLst>
          </p:cNvPr>
          <p:cNvSpPr/>
          <p:nvPr/>
        </p:nvSpPr>
        <p:spPr>
          <a:xfrm>
            <a:off x="2687052" y="2229853"/>
            <a:ext cx="1155032" cy="5213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73145D7-15E2-B32B-12CA-58C2BCD37BE8}"/>
              </a:ext>
            </a:extLst>
          </p:cNvPr>
          <p:cNvSpPr/>
          <p:nvPr/>
        </p:nvSpPr>
        <p:spPr>
          <a:xfrm>
            <a:off x="6424862" y="4932948"/>
            <a:ext cx="1155032" cy="5213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ED1316-F9C0-1800-B163-BE0916183913}"/>
              </a:ext>
            </a:extLst>
          </p:cNvPr>
          <p:cNvSpPr/>
          <p:nvPr/>
        </p:nvSpPr>
        <p:spPr>
          <a:xfrm>
            <a:off x="5887036" y="6253758"/>
            <a:ext cx="461305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2000" dirty="0"/>
              <a:t>intact PTH</a:t>
            </a:r>
            <a:r>
              <a:rPr lang="ja-JP" altLang="en-US" sz="2000" dirty="0"/>
              <a:t>値の管理目標は</a:t>
            </a:r>
            <a:r>
              <a:rPr lang="en-US" altLang="ja-JP" sz="2000" dirty="0"/>
              <a:t>240pg/mL</a:t>
            </a:r>
            <a:r>
              <a:rPr lang="ja-JP" altLang="en-US" sz="2000" dirty="0"/>
              <a:t>以下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50359B-9AB2-30A2-BE23-7EAE30E11746}"/>
              </a:ext>
            </a:extLst>
          </p:cNvPr>
          <p:cNvSpPr txBox="1"/>
          <p:nvPr/>
        </p:nvSpPr>
        <p:spPr>
          <a:xfrm>
            <a:off x="9843643" y="565336"/>
            <a:ext cx="1107996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（私見）</a:t>
            </a:r>
          </a:p>
        </p:txBody>
      </p:sp>
    </p:spTree>
    <p:extLst>
      <p:ext uri="{BB962C8B-B14F-4D97-AF65-F5344CB8AC3E}">
        <p14:creationId xmlns:p14="http://schemas.microsoft.com/office/powerpoint/2010/main" val="1647968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F24A3ACC-35EB-BF32-8D82-14A7C8F43C12}"/>
              </a:ext>
            </a:extLst>
          </p:cNvPr>
          <p:cNvGraphicFramePr>
            <a:graphicFrameLocks/>
          </p:cNvGraphicFramePr>
          <p:nvPr/>
        </p:nvGraphicFramePr>
        <p:xfrm>
          <a:off x="1030764" y="1441632"/>
          <a:ext cx="4957010" cy="445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50B6EF14-35DC-4FE2-3D4A-BB921F8B6F0D}"/>
              </a:ext>
            </a:extLst>
          </p:cNvPr>
          <p:cNvGraphicFramePr>
            <a:graphicFrameLocks/>
          </p:cNvGraphicFramePr>
          <p:nvPr/>
        </p:nvGraphicFramePr>
        <p:xfrm>
          <a:off x="6566210" y="1441632"/>
          <a:ext cx="4957010" cy="445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3E7548-41C7-BB9E-DE7E-319CF8E15B41}"/>
              </a:ext>
            </a:extLst>
          </p:cNvPr>
          <p:cNvSpPr txBox="1"/>
          <p:nvPr/>
        </p:nvSpPr>
        <p:spPr>
          <a:xfrm>
            <a:off x="10551090" y="358365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Ca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5958E5-B6C6-15F2-CED4-D66CCA6B5B0E}"/>
              </a:ext>
            </a:extLst>
          </p:cNvPr>
          <p:cNvSpPr txBox="1"/>
          <p:nvPr/>
        </p:nvSpPr>
        <p:spPr>
          <a:xfrm>
            <a:off x="7723083" y="5795484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7C4070-6472-94AC-245D-8F45A679BAD6}"/>
              </a:ext>
            </a:extLst>
          </p:cNvPr>
          <p:cNvSpPr txBox="1"/>
          <p:nvPr/>
        </p:nvSpPr>
        <p:spPr>
          <a:xfrm>
            <a:off x="4960334" y="358365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Ca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B40B2B-C4FE-D73E-8B48-8D49D2392428}"/>
              </a:ext>
            </a:extLst>
          </p:cNvPr>
          <p:cNvSpPr txBox="1"/>
          <p:nvPr/>
        </p:nvSpPr>
        <p:spPr>
          <a:xfrm>
            <a:off x="2284726" y="5795484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7B1CBC-6854-C326-A3A6-CEC3EAE72C05}"/>
              </a:ext>
            </a:extLst>
          </p:cNvPr>
          <p:cNvSpPr txBox="1"/>
          <p:nvPr/>
        </p:nvSpPr>
        <p:spPr>
          <a:xfrm>
            <a:off x="8442543" y="6419589"/>
            <a:ext cx="348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WADDA</a:t>
            </a:r>
            <a:r>
              <a:rPr kumimoji="1" lang="ja-JP" altLang="en-US" dirty="0"/>
              <a:t>システム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年データより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C01D6F-D255-348E-D5D1-D2FCA958BE6F}"/>
              </a:ext>
            </a:extLst>
          </p:cNvPr>
          <p:cNvSpPr txBox="1"/>
          <p:nvPr/>
        </p:nvSpPr>
        <p:spPr>
          <a:xfrm>
            <a:off x="2358189" y="721746"/>
            <a:ext cx="747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新しい基準だと達成率はわずか</a:t>
            </a:r>
            <a:r>
              <a:rPr kumimoji="1" lang="en-US" altLang="ja-JP" sz="2000" dirty="0"/>
              <a:t>32</a:t>
            </a:r>
            <a:r>
              <a:rPr kumimoji="1" lang="ja-JP" altLang="en-US" sz="2000" dirty="0"/>
              <a:t>．</a:t>
            </a:r>
            <a:r>
              <a:rPr kumimoji="1" lang="en-US" altLang="ja-JP" sz="2000" dirty="0"/>
              <a:t>8</a:t>
            </a:r>
            <a:r>
              <a:rPr lang="en-US" altLang="ja-JP" sz="2000" dirty="0"/>
              <a:t>%</a:t>
            </a:r>
            <a:r>
              <a:rPr lang="ja-JP" altLang="en-US" sz="2000" dirty="0"/>
              <a:t>。</a:t>
            </a:r>
            <a:r>
              <a:rPr kumimoji="1" lang="en-US" altLang="ja-JP" sz="2000" dirty="0"/>
              <a:t>Ca</a:t>
            </a:r>
            <a:r>
              <a:rPr kumimoji="1" lang="ja-JP" altLang="en-US" sz="2000" dirty="0"/>
              <a:t>高値例が意外と多い</a:t>
            </a:r>
            <a:endParaRPr lang="en-US" altLang="ja-JP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FCC432-4E37-F200-582E-D32AE2FE4057}"/>
              </a:ext>
            </a:extLst>
          </p:cNvPr>
          <p:cNvSpPr txBox="1"/>
          <p:nvPr/>
        </p:nvSpPr>
        <p:spPr>
          <a:xfrm>
            <a:off x="2658587" y="264900"/>
            <a:ext cx="578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2023</a:t>
            </a:r>
            <a:r>
              <a:rPr kumimoji="1" lang="ja-JP" altLang="en-US" sz="2400" dirty="0"/>
              <a:t>年全国データにおける</a:t>
            </a:r>
            <a:r>
              <a:rPr kumimoji="1" lang="en-US" altLang="ja-JP" sz="2400" dirty="0" err="1"/>
              <a:t>Ca,P</a:t>
            </a:r>
            <a:r>
              <a:rPr kumimoji="1" lang="ja-JP" altLang="en-US" sz="2400" dirty="0"/>
              <a:t>目標達成率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E76D34-3640-A0AE-402F-0DBAAEDD2288}"/>
              </a:ext>
            </a:extLst>
          </p:cNvPr>
          <p:cNvSpPr txBox="1"/>
          <p:nvPr/>
        </p:nvSpPr>
        <p:spPr>
          <a:xfrm>
            <a:off x="930442" y="20132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580938-998F-0C69-586D-F793FE6B30FE}"/>
              </a:ext>
            </a:extLst>
          </p:cNvPr>
          <p:cNvSpPr txBox="1"/>
          <p:nvPr/>
        </p:nvSpPr>
        <p:spPr>
          <a:xfrm>
            <a:off x="6566210" y="20132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A19510-F3C8-C7BA-164B-1B342825E009}"/>
              </a:ext>
            </a:extLst>
          </p:cNvPr>
          <p:cNvSpPr txBox="1"/>
          <p:nvPr/>
        </p:nvSpPr>
        <p:spPr>
          <a:xfrm>
            <a:off x="9701827" y="573574"/>
            <a:ext cx="1107996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（私見）</a:t>
            </a:r>
          </a:p>
        </p:txBody>
      </p:sp>
    </p:spTree>
    <p:extLst>
      <p:ext uri="{BB962C8B-B14F-4D97-AF65-F5344CB8AC3E}">
        <p14:creationId xmlns:p14="http://schemas.microsoft.com/office/powerpoint/2010/main" val="2763007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14A982-F272-5A9D-FDF3-0CF73FAC0DE8}"/>
              </a:ext>
            </a:extLst>
          </p:cNvPr>
          <p:cNvSpPr txBox="1"/>
          <p:nvPr/>
        </p:nvSpPr>
        <p:spPr>
          <a:xfrm>
            <a:off x="2326105" y="713873"/>
            <a:ext cx="6962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Ca</a:t>
            </a:r>
            <a:r>
              <a:rPr kumimoji="1" lang="ja-JP" altLang="en-US" sz="2400" dirty="0"/>
              <a:t>高値例に</a:t>
            </a:r>
            <a:r>
              <a:rPr kumimoji="1" lang="en-US" altLang="ja-JP" sz="2400" dirty="0" err="1"/>
              <a:t>PTH</a:t>
            </a:r>
            <a:r>
              <a:rPr lang="en-US" altLang="ja-JP" sz="2400" dirty="0" err="1"/>
              <a:t>i</a:t>
            </a:r>
            <a:r>
              <a:rPr lang="ja-JP" altLang="en-US" sz="2400" dirty="0"/>
              <a:t>が高い例がどれくらい存在するか</a:t>
            </a:r>
            <a:endParaRPr lang="en-US" altLang="ja-JP" sz="2400" dirty="0"/>
          </a:p>
          <a:p>
            <a:r>
              <a:rPr lang="ja-JP" altLang="en-US" sz="2000" dirty="0"/>
              <a:t>ー</a:t>
            </a:r>
            <a:r>
              <a:rPr lang="en-US" altLang="ja-JP" sz="2000" dirty="0"/>
              <a:t>PTH</a:t>
            </a:r>
            <a:r>
              <a:rPr lang="ja-JP" altLang="en-US" sz="2000" dirty="0"/>
              <a:t>が高ければカルシミメティクスの良い適応と思われるがー</a:t>
            </a:r>
            <a:endParaRPr lang="en-US" altLang="ja-JP" sz="2000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4312AB6-C03A-9338-C437-8435A8FB4CB9}"/>
              </a:ext>
            </a:extLst>
          </p:cNvPr>
          <p:cNvGraphicFramePr>
            <a:graphicFrameLocks noGrp="1"/>
          </p:cNvGraphicFramePr>
          <p:nvPr/>
        </p:nvGraphicFramePr>
        <p:xfrm>
          <a:off x="2711116" y="2270358"/>
          <a:ext cx="5847348" cy="3060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5579">
                  <a:extLst>
                    <a:ext uri="{9D8B030D-6E8A-4147-A177-3AD203B41FA5}">
                      <a16:colId xmlns:a16="http://schemas.microsoft.com/office/drawing/2014/main" val="974977461"/>
                    </a:ext>
                  </a:extLst>
                </a:gridCol>
                <a:gridCol w="1772653">
                  <a:extLst>
                    <a:ext uri="{9D8B030D-6E8A-4147-A177-3AD203B41FA5}">
                      <a16:colId xmlns:a16="http://schemas.microsoft.com/office/drawing/2014/main" val="3760260535"/>
                    </a:ext>
                  </a:extLst>
                </a:gridCol>
                <a:gridCol w="1949116">
                  <a:extLst>
                    <a:ext uri="{9D8B030D-6E8A-4147-A177-3AD203B41FA5}">
                      <a16:colId xmlns:a16="http://schemas.microsoft.com/office/drawing/2014/main" val="1951571166"/>
                    </a:ext>
                  </a:extLst>
                </a:gridCol>
              </a:tblGrid>
              <a:tr h="68138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>
                          <a:effectLst/>
                        </a:rPr>
                        <a:t>240</a:t>
                      </a:r>
                      <a:r>
                        <a:rPr lang="ja-JP" altLang="en-US" sz="2400" u="none" strike="noStrike">
                          <a:effectLst/>
                        </a:rPr>
                        <a:t>以下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 dirty="0">
                          <a:effectLst/>
                        </a:rPr>
                        <a:t>241</a:t>
                      </a:r>
                      <a:r>
                        <a:rPr lang="ja-JP" altLang="en-US" sz="2400" u="none" strike="noStrike" dirty="0">
                          <a:effectLst/>
                        </a:rPr>
                        <a:t>以上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0992639"/>
                  </a:ext>
                </a:extLst>
              </a:tr>
              <a:tr h="6898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8.4mg/dL</a:t>
                      </a:r>
                      <a:r>
                        <a:rPr lang="ja-JP" altLang="en-US" sz="2400" u="none" strike="noStrike" dirty="0">
                          <a:effectLst/>
                        </a:rPr>
                        <a:t>未満</a:t>
                      </a:r>
                      <a:endParaRPr lang="ja-JP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>
                          <a:effectLst/>
                        </a:rPr>
                        <a:t>6.9 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>
                          <a:effectLst/>
                        </a:rPr>
                        <a:t>3.3 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3118315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8.4mg/dL～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>
                          <a:effectLst/>
                        </a:rPr>
                        <a:t>50.7 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>
                          <a:effectLst/>
                        </a:rPr>
                        <a:t>10.5 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5083282"/>
                  </a:ext>
                </a:extLst>
              </a:tr>
              <a:tr h="4908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9.5mg/dL～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>
                          <a:effectLst/>
                        </a:rPr>
                        <a:t>18.1 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>
                          <a:effectLst/>
                        </a:rPr>
                        <a:t>2.3 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5193283"/>
                  </a:ext>
                </a:extLst>
              </a:tr>
              <a:tr h="70727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10.1mg/dL</a:t>
                      </a:r>
                      <a:r>
                        <a:rPr lang="ja-JP" altLang="en-US" sz="2400" u="none" strike="noStrike">
                          <a:effectLst/>
                        </a:rPr>
                        <a:t>以上</a:t>
                      </a:r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>
                          <a:effectLst/>
                        </a:rPr>
                        <a:t>7.4 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2400" u="none" strike="noStrike" dirty="0">
                          <a:effectLst/>
                        </a:rPr>
                        <a:t>0.8 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8414265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F47915-6D10-94BC-0913-2BB439F896E9}"/>
              </a:ext>
            </a:extLst>
          </p:cNvPr>
          <p:cNvSpPr txBox="1"/>
          <p:nvPr/>
        </p:nvSpPr>
        <p:spPr>
          <a:xfrm>
            <a:off x="1612232" y="372176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補正</a:t>
            </a:r>
            <a:r>
              <a:rPr kumimoji="1" lang="en-US" altLang="ja-JP" sz="2000" dirty="0"/>
              <a:t>Ca</a:t>
            </a:r>
            <a:endParaRPr kumimoji="1" lang="ja-JP" altLang="en-US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4AF1F1-3B89-0F91-8313-166D353CF42C}"/>
              </a:ext>
            </a:extLst>
          </p:cNvPr>
          <p:cNvSpPr txBox="1"/>
          <p:nvPr/>
        </p:nvSpPr>
        <p:spPr>
          <a:xfrm>
            <a:off x="6096000" y="1735787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+mj-ea"/>
                <a:ea typeface="+mj-ea"/>
              </a:rPr>
              <a:t>PTHi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486FBE-B763-8D89-F558-7E8D7AF81831}"/>
              </a:ext>
            </a:extLst>
          </p:cNvPr>
          <p:cNvSpPr txBox="1"/>
          <p:nvPr/>
        </p:nvSpPr>
        <p:spPr>
          <a:xfrm>
            <a:off x="3649579" y="2350168"/>
            <a:ext cx="34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%</a:t>
            </a:r>
          </a:p>
          <a:p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282A389-2174-ECC5-2AE6-26FCD98C836F}"/>
              </a:ext>
            </a:extLst>
          </p:cNvPr>
          <p:cNvSpPr/>
          <p:nvPr/>
        </p:nvSpPr>
        <p:spPr>
          <a:xfrm>
            <a:off x="7074568" y="4178969"/>
            <a:ext cx="1058780" cy="11115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A11C85-F2E3-CD82-15B0-FB0E5D9AF668}"/>
              </a:ext>
            </a:extLst>
          </p:cNvPr>
          <p:cNvSpPr txBox="1"/>
          <p:nvPr/>
        </p:nvSpPr>
        <p:spPr>
          <a:xfrm>
            <a:off x="8169389" y="4503892"/>
            <a:ext cx="24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それほど多くない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2B4E378-0FB2-30F5-EF9B-CAA3854F77E3}"/>
              </a:ext>
            </a:extLst>
          </p:cNvPr>
          <p:cNvSpPr/>
          <p:nvPr/>
        </p:nvSpPr>
        <p:spPr>
          <a:xfrm>
            <a:off x="5133474" y="4121878"/>
            <a:ext cx="1122947" cy="116860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72E37E-9081-4824-C0EB-D47F52FC9B29}"/>
              </a:ext>
            </a:extLst>
          </p:cNvPr>
          <p:cNvSpPr txBox="1"/>
          <p:nvPr/>
        </p:nvSpPr>
        <p:spPr>
          <a:xfrm>
            <a:off x="4668604" y="5436241"/>
            <a:ext cx="298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PTH</a:t>
            </a:r>
            <a:r>
              <a:rPr kumimoji="1" lang="ja-JP" altLang="en-US" sz="2000" dirty="0"/>
              <a:t>はあまり高くないが</a:t>
            </a:r>
            <a:endParaRPr kumimoji="1" lang="en-US" altLang="ja-JP" sz="2000" dirty="0"/>
          </a:p>
          <a:p>
            <a:r>
              <a:rPr kumimoji="1" lang="en-US" altLang="ja-JP" sz="2000" dirty="0"/>
              <a:t>Ca</a:t>
            </a:r>
            <a:r>
              <a:rPr kumimoji="1" lang="ja-JP" altLang="en-US" sz="2000" dirty="0"/>
              <a:t>の高い例が多そう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39266B-97B8-3639-A146-53021CF00BEC}"/>
              </a:ext>
            </a:extLst>
          </p:cNvPr>
          <p:cNvSpPr txBox="1"/>
          <p:nvPr/>
        </p:nvSpPr>
        <p:spPr>
          <a:xfrm>
            <a:off x="8442543" y="6419589"/>
            <a:ext cx="348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WADDA</a:t>
            </a:r>
            <a:r>
              <a:rPr kumimoji="1" lang="ja-JP" altLang="en-US" dirty="0"/>
              <a:t>システム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年データより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7A0206-6A18-4548-D8D7-4745A5AECE4E}"/>
              </a:ext>
            </a:extLst>
          </p:cNvPr>
          <p:cNvSpPr txBox="1"/>
          <p:nvPr/>
        </p:nvSpPr>
        <p:spPr>
          <a:xfrm>
            <a:off x="9475837" y="1021649"/>
            <a:ext cx="1107996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（私見）</a:t>
            </a:r>
          </a:p>
        </p:txBody>
      </p:sp>
    </p:spTree>
    <p:extLst>
      <p:ext uri="{BB962C8B-B14F-4D97-AF65-F5344CB8AC3E}">
        <p14:creationId xmlns:p14="http://schemas.microsoft.com/office/powerpoint/2010/main" val="5260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451982-4741-77BF-943C-E50710E48012}"/>
              </a:ext>
            </a:extLst>
          </p:cNvPr>
          <p:cNvSpPr txBox="1"/>
          <p:nvPr/>
        </p:nvSpPr>
        <p:spPr>
          <a:xfrm>
            <a:off x="1973179" y="697831"/>
            <a:ext cx="9281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Ca</a:t>
            </a:r>
            <a:r>
              <a:rPr kumimoji="1" lang="ja-JP" altLang="en-US" sz="2400" dirty="0"/>
              <a:t>高値例、</a:t>
            </a:r>
            <a:r>
              <a:rPr kumimoji="1" lang="en-US" altLang="ja-JP" sz="2400" dirty="0" err="1"/>
              <a:t>PTH</a:t>
            </a:r>
            <a:r>
              <a:rPr lang="en-US" altLang="ja-JP" sz="2400" dirty="0" err="1"/>
              <a:t>i</a:t>
            </a:r>
            <a:r>
              <a:rPr lang="ja-JP" altLang="en-US" sz="2400" dirty="0"/>
              <a:t>目標範囲内で</a:t>
            </a:r>
            <a:r>
              <a:rPr lang="en-US" altLang="ja-JP" sz="2400" dirty="0"/>
              <a:t>VD</a:t>
            </a:r>
            <a:r>
              <a:rPr lang="ja-JP" altLang="en-US" sz="2400" dirty="0"/>
              <a:t>製剤が使われている例はどれくらいか</a:t>
            </a:r>
            <a:endParaRPr lang="en-US" altLang="ja-JP" sz="2400" dirty="0"/>
          </a:p>
          <a:p>
            <a:r>
              <a:rPr lang="ja-JP" altLang="en-US" sz="2000" dirty="0"/>
              <a:t>ー</a:t>
            </a:r>
            <a:r>
              <a:rPr lang="en-US" altLang="ja-JP" sz="2000" dirty="0"/>
              <a:t>VD</a:t>
            </a:r>
            <a:r>
              <a:rPr lang="ja-JP" altLang="en-US" sz="2000" dirty="0"/>
              <a:t>製剤減量～中止で</a:t>
            </a:r>
            <a:r>
              <a:rPr lang="en-US" altLang="ja-JP" sz="2000" dirty="0"/>
              <a:t>Ca</a:t>
            </a:r>
            <a:r>
              <a:rPr lang="ja-JP" altLang="en-US" sz="2000" dirty="0"/>
              <a:t>が正常化する可能性ー</a:t>
            </a:r>
            <a:endParaRPr lang="en-US" altLang="ja-JP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64160A-51DB-968E-E471-673088398826}"/>
              </a:ext>
            </a:extLst>
          </p:cNvPr>
          <p:cNvSpPr txBox="1"/>
          <p:nvPr/>
        </p:nvSpPr>
        <p:spPr>
          <a:xfrm>
            <a:off x="1507958" y="2253914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経口</a:t>
            </a:r>
            <a:r>
              <a:rPr kumimoji="1" lang="en-US" altLang="ja-JP" sz="2000" dirty="0"/>
              <a:t>VD</a:t>
            </a:r>
            <a:r>
              <a:rPr kumimoji="1" lang="ja-JP" altLang="en-US" sz="2000" dirty="0"/>
              <a:t>製剤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9B069D-0688-8189-D895-295E9C502334}"/>
              </a:ext>
            </a:extLst>
          </p:cNvPr>
          <p:cNvSpPr txBox="1"/>
          <p:nvPr/>
        </p:nvSpPr>
        <p:spPr>
          <a:xfrm>
            <a:off x="6320590" y="2253914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静注</a:t>
            </a:r>
            <a:r>
              <a:rPr kumimoji="1" lang="en-US" altLang="ja-JP" sz="2000" dirty="0"/>
              <a:t>VD</a:t>
            </a:r>
            <a:r>
              <a:rPr kumimoji="1" lang="ja-JP" altLang="en-US" sz="2000" dirty="0"/>
              <a:t>製剤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A316125-ED11-E225-5E75-479504CE92D3}"/>
              </a:ext>
            </a:extLst>
          </p:cNvPr>
          <p:cNvGraphicFramePr>
            <a:graphicFrameLocks noGrp="1"/>
          </p:cNvGraphicFramePr>
          <p:nvPr/>
        </p:nvGraphicFramePr>
        <p:xfrm>
          <a:off x="5871410" y="2973472"/>
          <a:ext cx="3537285" cy="2405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465">
                  <a:extLst>
                    <a:ext uri="{9D8B030D-6E8A-4147-A177-3AD203B41FA5}">
                      <a16:colId xmlns:a16="http://schemas.microsoft.com/office/drawing/2014/main" val="257508890"/>
                    </a:ext>
                  </a:extLst>
                </a:gridCol>
                <a:gridCol w="932910">
                  <a:extLst>
                    <a:ext uri="{9D8B030D-6E8A-4147-A177-3AD203B41FA5}">
                      <a16:colId xmlns:a16="http://schemas.microsoft.com/office/drawing/2014/main" val="4210338654"/>
                    </a:ext>
                  </a:extLst>
                </a:gridCol>
                <a:gridCol w="932910">
                  <a:extLst>
                    <a:ext uri="{9D8B030D-6E8A-4147-A177-3AD203B41FA5}">
                      <a16:colId xmlns:a16="http://schemas.microsoft.com/office/drawing/2014/main" val="1345394846"/>
                    </a:ext>
                  </a:extLst>
                </a:gridCol>
              </a:tblGrid>
              <a:tr h="55819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%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800" u="none" strike="noStrike">
                          <a:effectLst/>
                        </a:rPr>
                        <a:t>なし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800" u="none" strike="noStrike">
                          <a:effectLst/>
                        </a:rPr>
                        <a:t>あり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3081900"/>
                  </a:ext>
                </a:extLst>
              </a:tr>
              <a:tr h="4617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8.4mg/dL</a:t>
                      </a:r>
                      <a:r>
                        <a:rPr lang="ja-JP" altLang="en-US" sz="1800" u="none" strike="noStrike" dirty="0">
                          <a:effectLst/>
                        </a:rPr>
                        <a:t>未満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6.2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3.5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2443704"/>
                  </a:ext>
                </a:extLst>
              </a:tr>
              <a:tr h="4617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8.4mg/dL～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37.1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23.7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9601548"/>
                  </a:ext>
                </a:extLst>
              </a:tr>
              <a:tr h="4617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9.5mg/dL～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12.3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8.6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5282785"/>
                  </a:ext>
                </a:extLst>
              </a:tr>
              <a:tr h="46171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10.1mg/dL</a:t>
                      </a:r>
                      <a:r>
                        <a:rPr lang="ja-JP" altLang="en-US" sz="1800" u="none" strike="noStrike" dirty="0">
                          <a:effectLst/>
                        </a:rPr>
                        <a:t>以上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5.3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3.3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1914767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C1FF0E5-8605-0847-ECBF-93E229202777}"/>
              </a:ext>
            </a:extLst>
          </p:cNvPr>
          <p:cNvGraphicFramePr>
            <a:graphicFrameLocks noGrp="1"/>
          </p:cNvGraphicFramePr>
          <p:nvPr/>
        </p:nvGraphicFramePr>
        <p:xfrm>
          <a:off x="1636294" y="2973472"/>
          <a:ext cx="3192379" cy="2336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487">
                  <a:extLst>
                    <a:ext uri="{9D8B030D-6E8A-4147-A177-3AD203B41FA5}">
                      <a16:colId xmlns:a16="http://schemas.microsoft.com/office/drawing/2014/main" val="1274097176"/>
                    </a:ext>
                  </a:extLst>
                </a:gridCol>
                <a:gridCol w="841946">
                  <a:extLst>
                    <a:ext uri="{9D8B030D-6E8A-4147-A177-3AD203B41FA5}">
                      <a16:colId xmlns:a16="http://schemas.microsoft.com/office/drawing/2014/main" val="1041386907"/>
                    </a:ext>
                  </a:extLst>
                </a:gridCol>
                <a:gridCol w="841946">
                  <a:extLst>
                    <a:ext uri="{9D8B030D-6E8A-4147-A177-3AD203B41FA5}">
                      <a16:colId xmlns:a16="http://schemas.microsoft.com/office/drawing/2014/main" val="2793841933"/>
                    </a:ext>
                  </a:extLst>
                </a:gridCol>
              </a:tblGrid>
              <a:tr h="5592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%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800" u="none" strike="noStrike" dirty="0">
                          <a:effectLst/>
                        </a:rPr>
                        <a:t>なし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800" u="none" strike="noStrike">
                          <a:effectLst/>
                        </a:rPr>
                        <a:t>あり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9435964"/>
                  </a:ext>
                </a:extLst>
              </a:tr>
              <a:tr h="4443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8.4mg/dL</a:t>
                      </a:r>
                      <a:r>
                        <a:rPr lang="ja-JP" altLang="en-US" sz="1800" u="none" strike="noStrike" dirty="0">
                          <a:effectLst/>
                        </a:rPr>
                        <a:t>未満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6.6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3.1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7369902"/>
                  </a:ext>
                </a:extLst>
              </a:tr>
              <a:tr h="4443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8.4mg/dL～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39.1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21.6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211927"/>
                  </a:ext>
                </a:extLst>
              </a:tr>
              <a:tr h="4443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9.5mg/dL～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13.2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7.7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0948746"/>
                  </a:ext>
                </a:extLst>
              </a:tr>
              <a:tr h="44430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10.1mg/dL</a:t>
                      </a:r>
                      <a:r>
                        <a:rPr lang="ja-JP" altLang="en-US" sz="1800" u="none" strike="noStrike">
                          <a:effectLst/>
                        </a:rPr>
                        <a:t>以上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5.6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3.1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556612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C4B0CA-0419-F406-F33D-3D84A6294C22}"/>
              </a:ext>
            </a:extLst>
          </p:cNvPr>
          <p:cNvSpPr txBox="1"/>
          <p:nvPr/>
        </p:nvSpPr>
        <p:spPr>
          <a:xfrm>
            <a:off x="2863678" y="1734411"/>
            <a:ext cx="414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PTHi</a:t>
            </a:r>
            <a:r>
              <a:rPr lang="en-US" altLang="ja-JP" sz="2000" dirty="0"/>
              <a:t>240</a:t>
            </a:r>
            <a:r>
              <a:rPr lang="ja-JP" altLang="en-US" sz="2000" dirty="0"/>
              <a:t>以下例での</a:t>
            </a:r>
            <a:r>
              <a:rPr lang="en-US" altLang="ja-JP" sz="2000" dirty="0"/>
              <a:t>VD</a:t>
            </a:r>
            <a:r>
              <a:rPr lang="ja-JP" altLang="en-US" sz="2000" dirty="0"/>
              <a:t>製剤使用状況</a:t>
            </a:r>
            <a:endParaRPr kumimoji="1" lang="ja-JP" altLang="en-US" sz="2000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987BC30-267F-0607-6B1A-3BA08E711B75}"/>
              </a:ext>
            </a:extLst>
          </p:cNvPr>
          <p:cNvGrpSpPr/>
          <p:nvPr/>
        </p:nvGrpSpPr>
        <p:grpSpPr>
          <a:xfrm>
            <a:off x="4170947" y="4517875"/>
            <a:ext cx="5374105" cy="1919293"/>
            <a:chOff x="4170947" y="4517875"/>
            <a:chExt cx="5374105" cy="1919293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8FADB69C-9C6D-600C-9075-A6509C933CA3}"/>
                </a:ext>
              </a:extLst>
            </p:cNvPr>
            <p:cNvSpPr/>
            <p:nvPr/>
          </p:nvSpPr>
          <p:spPr>
            <a:xfrm>
              <a:off x="4170947" y="4517875"/>
              <a:ext cx="866274" cy="9204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BEAAC41E-A67D-14A9-7B6F-7428AB3839AB}"/>
                </a:ext>
              </a:extLst>
            </p:cNvPr>
            <p:cNvSpPr/>
            <p:nvPr/>
          </p:nvSpPr>
          <p:spPr>
            <a:xfrm>
              <a:off x="8678778" y="4517875"/>
              <a:ext cx="866274" cy="9204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4DE94A0-728A-85E0-0795-5B57468D2CD1}"/>
                </a:ext>
              </a:extLst>
            </p:cNvPr>
            <p:cNvSpPr txBox="1"/>
            <p:nvPr/>
          </p:nvSpPr>
          <p:spPr>
            <a:xfrm>
              <a:off x="4938348" y="5790837"/>
              <a:ext cx="39489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800" dirty="0"/>
                <a:t>VD</a:t>
              </a:r>
              <a:r>
                <a:rPr lang="ja-JP" altLang="en-US" sz="1800" dirty="0"/>
                <a:t>製剤減量～中止し、</a:t>
              </a:r>
              <a:r>
                <a:rPr lang="en-US" altLang="ja-JP" sz="1800" dirty="0"/>
                <a:t>PTH</a:t>
              </a:r>
              <a:r>
                <a:rPr lang="ja-JP" altLang="en-US" sz="1800" dirty="0"/>
                <a:t>が上昇した</a:t>
              </a:r>
              <a:endParaRPr lang="en-US" altLang="ja-JP" sz="1800" dirty="0"/>
            </a:p>
            <a:p>
              <a:r>
                <a:rPr lang="ja-JP" altLang="en-US" sz="1800" dirty="0"/>
                <a:t>場合はカルシミメティクス使用が適当か</a:t>
              </a:r>
              <a:endParaRPr lang="ja-JP" altLang="en-US" dirty="0"/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3132CE12-8307-8996-65CC-968BFE47C94E}"/>
                </a:ext>
              </a:extLst>
            </p:cNvPr>
            <p:cNvCxnSpPr/>
            <p:nvPr/>
          </p:nvCxnSpPr>
          <p:spPr>
            <a:xfrm>
              <a:off x="4828673" y="5438275"/>
              <a:ext cx="288759" cy="24865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3E950EDD-ABEB-D5E8-943D-4E8EDA51D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0337" y="5438275"/>
              <a:ext cx="376989" cy="3525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20C773-B02A-AD26-5B94-9A58279FA0F9}"/>
              </a:ext>
            </a:extLst>
          </p:cNvPr>
          <p:cNvSpPr txBox="1"/>
          <p:nvPr/>
        </p:nvSpPr>
        <p:spPr>
          <a:xfrm>
            <a:off x="8442543" y="6419589"/>
            <a:ext cx="348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WADDA</a:t>
            </a:r>
            <a:r>
              <a:rPr kumimoji="1" lang="ja-JP" altLang="en-US" dirty="0"/>
              <a:t>システム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年データより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46475E-1E05-945A-43EE-A2029E3D43B6}"/>
              </a:ext>
            </a:extLst>
          </p:cNvPr>
          <p:cNvSpPr txBox="1"/>
          <p:nvPr/>
        </p:nvSpPr>
        <p:spPr>
          <a:xfrm>
            <a:off x="9593824" y="1267455"/>
            <a:ext cx="1107996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（私見）</a:t>
            </a:r>
          </a:p>
        </p:txBody>
      </p:sp>
    </p:spTree>
    <p:extLst>
      <p:ext uri="{BB962C8B-B14F-4D97-AF65-F5344CB8AC3E}">
        <p14:creationId xmlns:p14="http://schemas.microsoft.com/office/powerpoint/2010/main" val="10539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F3D281-E16B-C0CC-E892-B4B8E6E73783}"/>
              </a:ext>
            </a:extLst>
          </p:cNvPr>
          <p:cNvSpPr txBox="1"/>
          <p:nvPr/>
        </p:nvSpPr>
        <p:spPr>
          <a:xfrm>
            <a:off x="1989221" y="741766"/>
            <a:ext cx="8510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/>
              <a:t>Ca</a:t>
            </a:r>
            <a:r>
              <a:rPr kumimoji="1" lang="ja-JP" altLang="en-US" sz="2400" dirty="0"/>
              <a:t>高値例で炭酸カルシウム製剤が使われている例はあるか</a:t>
            </a:r>
            <a:endParaRPr kumimoji="1" lang="en-US" altLang="ja-JP" sz="24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DF4D8428-4162-CCAA-02B3-E54E22BFCFBB}"/>
              </a:ext>
            </a:extLst>
          </p:cNvPr>
          <p:cNvGraphicFramePr>
            <a:graphicFrameLocks noGrp="1"/>
          </p:cNvGraphicFramePr>
          <p:nvPr/>
        </p:nvGraphicFramePr>
        <p:xfrm>
          <a:off x="1892967" y="2006867"/>
          <a:ext cx="8317832" cy="3824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3173">
                  <a:extLst>
                    <a:ext uri="{9D8B030D-6E8A-4147-A177-3AD203B41FA5}">
                      <a16:colId xmlns:a16="http://schemas.microsoft.com/office/drawing/2014/main" val="2387948822"/>
                    </a:ext>
                  </a:extLst>
                </a:gridCol>
                <a:gridCol w="1166882">
                  <a:extLst>
                    <a:ext uri="{9D8B030D-6E8A-4147-A177-3AD203B41FA5}">
                      <a16:colId xmlns:a16="http://schemas.microsoft.com/office/drawing/2014/main" val="1841272744"/>
                    </a:ext>
                  </a:extLst>
                </a:gridCol>
                <a:gridCol w="2334789">
                  <a:extLst>
                    <a:ext uri="{9D8B030D-6E8A-4147-A177-3AD203B41FA5}">
                      <a16:colId xmlns:a16="http://schemas.microsoft.com/office/drawing/2014/main" val="1171277198"/>
                    </a:ext>
                  </a:extLst>
                </a:gridCol>
                <a:gridCol w="2662988">
                  <a:extLst>
                    <a:ext uri="{9D8B030D-6E8A-4147-A177-3AD203B41FA5}">
                      <a16:colId xmlns:a16="http://schemas.microsoft.com/office/drawing/2014/main" val="2793005741"/>
                    </a:ext>
                  </a:extLst>
                </a:gridCol>
              </a:tblGrid>
              <a:tr h="163904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%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800" u="none" strike="noStrike">
                          <a:effectLst/>
                        </a:rPr>
                        <a:t>なし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800" u="none" strike="noStrike" dirty="0">
                          <a:effectLst/>
                        </a:rPr>
                        <a:t>炭酸カルシウム</a:t>
                      </a:r>
                      <a:endParaRPr lang="en-US" altLang="ja-JP" sz="1800" u="none" strike="noStrike" dirty="0">
                        <a:effectLst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(3g/</a:t>
                      </a:r>
                      <a:r>
                        <a:rPr lang="ja-JP" altLang="en-US" sz="1800" u="none" strike="noStrike" dirty="0">
                          <a:effectLst/>
                        </a:rPr>
                        <a:t>日未満</a:t>
                      </a:r>
                      <a:r>
                        <a:rPr lang="en-US" altLang="ja-JP" sz="1800" u="none" strike="noStrike" dirty="0">
                          <a:effectLst/>
                        </a:rPr>
                        <a:t>)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1800" u="none" strike="noStrike" dirty="0">
                          <a:effectLst/>
                        </a:rPr>
                        <a:t>炭酸カルシウム</a:t>
                      </a:r>
                      <a:endParaRPr lang="en-US" altLang="ja-JP" sz="1800" u="none" strike="noStrike" dirty="0">
                        <a:effectLst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(3g/</a:t>
                      </a:r>
                      <a:r>
                        <a:rPr lang="ja-JP" altLang="en-US" sz="1800" u="none" strike="noStrike" dirty="0">
                          <a:effectLst/>
                        </a:rPr>
                        <a:t>日以上）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7945709"/>
                  </a:ext>
                </a:extLst>
              </a:tr>
              <a:tr h="5463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8.4mg/dL</a:t>
                      </a:r>
                      <a:r>
                        <a:rPr lang="ja-JP" altLang="en-US" sz="1800" u="none" strike="noStrike">
                          <a:effectLst/>
                        </a:rPr>
                        <a:t>未満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5.7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3.7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0.3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5190958"/>
                  </a:ext>
                </a:extLst>
              </a:tr>
              <a:tr h="5463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8.4mg/dL～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37.7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21.7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1.4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2801696"/>
                  </a:ext>
                </a:extLst>
              </a:tr>
              <a:tr h="5463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9.5mg/dL～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13.2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7.3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0.4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355709"/>
                  </a:ext>
                </a:extLst>
              </a:tr>
              <a:tr h="5463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10.1mg/dL</a:t>
                      </a:r>
                      <a:r>
                        <a:rPr lang="ja-JP" altLang="en-US" sz="1800" u="none" strike="noStrike">
                          <a:effectLst/>
                        </a:rPr>
                        <a:t>以上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5.8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1800" u="none" strike="noStrike">
                          <a:effectLst/>
                        </a:rPr>
                        <a:t>2.7 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altLang="ja-JP" sz="1800" u="none" strike="noStrike" dirty="0">
                          <a:effectLst/>
                        </a:rPr>
                        <a:t>0.2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7772713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DA9A226-9B0E-44BF-4B48-A8B91EBF68E0}"/>
              </a:ext>
            </a:extLst>
          </p:cNvPr>
          <p:cNvGrpSpPr/>
          <p:nvPr/>
        </p:nvGrpSpPr>
        <p:grpSpPr>
          <a:xfrm>
            <a:off x="5811251" y="4782568"/>
            <a:ext cx="4077225" cy="1418067"/>
            <a:chOff x="5811251" y="4782568"/>
            <a:chExt cx="4077225" cy="1418067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508F9279-13F5-B835-CC65-AE516CB0A983}"/>
                </a:ext>
              </a:extLst>
            </p:cNvPr>
            <p:cNvSpPr/>
            <p:nvPr/>
          </p:nvSpPr>
          <p:spPr>
            <a:xfrm>
              <a:off x="5811251" y="4782568"/>
              <a:ext cx="3629527" cy="104873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236CDEF-E06A-76E9-F1B1-B7F2E436EA7B}"/>
                </a:ext>
              </a:extLst>
            </p:cNvPr>
            <p:cNvSpPr txBox="1"/>
            <p:nvPr/>
          </p:nvSpPr>
          <p:spPr>
            <a:xfrm>
              <a:off x="5915914" y="5831303"/>
              <a:ext cx="3972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これは炭酸</a:t>
              </a:r>
              <a:r>
                <a:rPr kumimoji="1" lang="en-US" altLang="ja-JP" dirty="0"/>
                <a:t>Ca</a:t>
              </a:r>
              <a:r>
                <a:rPr kumimoji="1" lang="ja-JP" altLang="en-US" dirty="0"/>
                <a:t>減量～中止が望ましいか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AA49C9-9959-EBAD-B365-20230130C2C2}"/>
              </a:ext>
            </a:extLst>
          </p:cNvPr>
          <p:cNvSpPr txBox="1"/>
          <p:nvPr/>
        </p:nvSpPr>
        <p:spPr>
          <a:xfrm>
            <a:off x="8442543" y="6419589"/>
            <a:ext cx="348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WADDA</a:t>
            </a:r>
            <a:r>
              <a:rPr kumimoji="1" lang="ja-JP" altLang="en-US" dirty="0"/>
              <a:t>システム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年データより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140BEE-C39B-FC7C-EC38-ABF5DF4D733C}"/>
              </a:ext>
            </a:extLst>
          </p:cNvPr>
          <p:cNvSpPr txBox="1"/>
          <p:nvPr/>
        </p:nvSpPr>
        <p:spPr>
          <a:xfrm>
            <a:off x="9475837" y="1228121"/>
            <a:ext cx="1107996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（私見）</a:t>
            </a:r>
          </a:p>
        </p:txBody>
      </p:sp>
    </p:spTree>
    <p:extLst>
      <p:ext uri="{BB962C8B-B14F-4D97-AF65-F5344CB8AC3E}">
        <p14:creationId xmlns:p14="http://schemas.microsoft.com/office/powerpoint/2010/main" val="42239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1694" y="2559845"/>
            <a:ext cx="8539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2023</a:t>
            </a:r>
            <a:r>
              <a:rPr lang="ja-JP" altLang="en-US" sz="2800" dirty="0"/>
              <a:t>年末統計</a:t>
            </a:r>
            <a:r>
              <a:rPr kumimoji="1" lang="ja-JP" altLang="en-US" sz="2800" dirty="0"/>
              <a:t>調査結果における全国と北海道との比較</a:t>
            </a:r>
            <a:endParaRPr kumimoji="1" lang="en-US" altLang="ja-JP" sz="2800" dirty="0"/>
          </a:p>
          <a:p>
            <a:pPr algn="ctr"/>
            <a:r>
              <a:rPr lang="en-US" altLang="ja-JP" sz="2800" dirty="0"/>
              <a:t>(2024</a:t>
            </a:r>
            <a:r>
              <a:rPr lang="ja-JP" altLang="en-US" sz="2800" dirty="0"/>
              <a:t>年</a:t>
            </a:r>
            <a:r>
              <a:rPr lang="en-US" altLang="ja-JP" sz="2800" dirty="0"/>
              <a:t>12</a:t>
            </a:r>
            <a:r>
              <a:rPr lang="ja-JP" altLang="en-US" sz="2800" dirty="0"/>
              <a:t>月公開）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6940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65986" y="1832844"/>
            <a:ext cx="678583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400" dirty="0"/>
              <a:t>今年も統計調査へのご協力</a:t>
            </a:r>
            <a:endParaRPr lang="en-US" altLang="ja-JP" sz="4400" dirty="0"/>
          </a:p>
          <a:p>
            <a:pPr algn="ctr"/>
            <a:r>
              <a:rPr lang="ja-JP" altLang="en-US" sz="4400" dirty="0"/>
              <a:t>よろしくお願い申し上げます</a:t>
            </a:r>
            <a:endParaRPr kumimoji="1" lang="ja-JP" altLang="en-US" sz="44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59D5A95-5C0A-7EE7-0A72-544F50512F76}"/>
              </a:ext>
            </a:extLst>
          </p:cNvPr>
          <p:cNvSpPr/>
          <p:nvPr/>
        </p:nvSpPr>
        <p:spPr>
          <a:xfrm>
            <a:off x="2279576" y="4941169"/>
            <a:ext cx="741682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dirty="0"/>
              <a:t>「本研究内容は日本透析医学会が提供する</a:t>
            </a:r>
            <a:r>
              <a:rPr lang="en-US" altLang="ja-JP" sz="2000" dirty="0"/>
              <a:t>WADDA</a:t>
            </a:r>
            <a:r>
              <a:rPr lang="ja-JP" altLang="en-US" sz="2000" dirty="0"/>
              <a:t>システムを用いて著者が出力 した帳票に基づいているが、結果の利用，解析，結果および解釈は発表者・著者が独自に行ったものであり， 同会の考えを反映するものではない．」</a:t>
            </a:r>
            <a:endParaRPr lang="ja-JP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497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3FA2F1A-2F33-2FB4-A499-33B263109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09" y="-154182"/>
            <a:ext cx="10330392" cy="730312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2386D46-2A73-8B72-216B-5D3AA94A5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010" y="1468652"/>
            <a:ext cx="1732794" cy="8777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F069EF-EAD9-0CCB-9D75-AA4DDC5D6710}"/>
              </a:ext>
            </a:extLst>
          </p:cNvPr>
          <p:cNvSpPr txBox="1"/>
          <p:nvPr/>
        </p:nvSpPr>
        <p:spPr>
          <a:xfrm>
            <a:off x="5549105" y="1468652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2023</a:t>
            </a:r>
            <a:r>
              <a:rPr lang="ja-JP" altLang="en-US" dirty="0"/>
              <a:t>年末透析患者数</a:t>
            </a:r>
            <a:endParaRPr lang="en-US" altLang="ja-JP" dirty="0"/>
          </a:p>
          <a:p>
            <a:pPr algn="ctr"/>
            <a:r>
              <a:rPr lang="en-US" altLang="ja-JP" dirty="0"/>
              <a:t>343,508</a:t>
            </a:r>
            <a:r>
              <a:rPr lang="ja-JP" altLang="en-US" dirty="0"/>
              <a:t>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41E0D7-EB8B-CB24-86D9-79B742DD52BC}"/>
              </a:ext>
            </a:extLst>
          </p:cNvPr>
          <p:cNvSpPr txBox="1"/>
          <p:nvPr/>
        </p:nvSpPr>
        <p:spPr>
          <a:xfrm>
            <a:off x="5640437" y="2192494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（人口</a:t>
            </a:r>
            <a:r>
              <a:rPr lang="en-US" altLang="ja-JP" sz="1400" dirty="0"/>
              <a:t>362</a:t>
            </a:r>
            <a:r>
              <a:rPr lang="ja-JP" altLang="en-US" sz="1400" dirty="0"/>
              <a:t>人に</a:t>
            </a:r>
            <a:r>
              <a:rPr lang="en-US" altLang="ja-JP" sz="1400" dirty="0"/>
              <a:t>1</a:t>
            </a:r>
            <a:r>
              <a:rPr lang="ja-JP" altLang="en-US" sz="1400" dirty="0"/>
              <a:t>人）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90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445312" y="6416159"/>
            <a:ext cx="637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わが国の慢性透析療法の現況（2023年 12 月 31 </a:t>
            </a:r>
            <a:r>
              <a:rPr lang="en-US" dirty="0" err="1"/>
              <a:t>日現在</a:t>
            </a:r>
            <a:r>
              <a:rPr lang="en-US" dirty="0"/>
              <a:t>）</a:t>
            </a:r>
            <a:r>
              <a:rPr lang="ja-JP" altLang="en-US" dirty="0"/>
              <a:t>より</a:t>
            </a:r>
            <a:endParaRPr 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915544"/>
              </p:ext>
            </p:extLst>
          </p:nvPr>
        </p:nvGraphicFramePr>
        <p:xfrm>
          <a:off x="784860" y="369887"/>
          <a:ext cx="10454640" cy="598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矢印: 右 5">
            <a:extLst>
              <a:ext uri="{FF2B5EF4-FFF2-40B4-BE49-F238E27FC236}">
                <a16:creationId xmlns:a16="http://schemas.microsoft.com/office/drawing/2014/main" id="{B5776114-CCEA-9A77-E793-16CB614AD9E6}"/>
              </a:ext>
            </a:extLst>
          </p:cNvPr>
          <p:cNvSpPr/>
          <p:nvPr/>
        </p:nvSpPr>
        <p:spPr>
          <a:xfrm rot="335677">
            <a:off x="9921240" y="1402199"/>
            <a:ext cx="922020" cy="20574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9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49A21FE1-4287-FB66-48C0-EB859DF8A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76341"/>
              </p:ext>
            </p:extLst>
          </p:nvPr>
        </p:nvGraphicFramePr>
        <p:xfrm>
          <a:off x="1021080" y="685800"/>
          <a:ext cx="10134600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8250BF5-193F-9994-A3D2-7BA427257405}"/>
              </a:ext>
            </a:extLst>
          </p:cNvPr>
          <p:cNvSpPr/>
          <p:nvPr/>
        </p:nvSpPr>
        <p:spPr>
          <a:xfrm>
            <a:off x="5422452" y="6362700"/>
            <a:ext cx="637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わが国の慢性透析療法の現況（2023年 12 月 31 </a:t>
            </a:r>
            <a:r>
              <a:rPr lang="en-US" dirty="0" err="1"/>
              <a:t>日現在</a:t>
            </a:r>
            <a:r>
              <a:rPr lang="en-US" dirty="0"/>
              <a:t>）</a:t>
            </a:r>
            <a:r>
              <a:rPr lang="ja-JP" altLang="en-US" dirty="0"/>
              <a:t>より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0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D1EA243-9997-6621-CF35-5C963C80C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304" y="-80037"/>
            <a:ext cx="10146162" cy="717288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43EC22-54C0-D0C6-4C30-2E489AE3ABDB}"/>
              </a:ext>
            </a:extLst>
          </p:cNvPr>
          <p:cNvSpPr txBox="1"/>
          <p:nvPr/>
        </p:nvSpPr>
        <p:spPr>
          <a:xfrm>
            <a:off x="3557324" y="1383892"/>
            <a:ext cx="157286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2023</a:t>
            </a:r>
            <a:r>
              <a:rPr lang="ja-JP" altLang="en-US" dirty="0"/>
              <a:t>年</a:t>
            </a:r>
            <a:endParaRPr lang="en-US" altLang="ja-JP" dirty="0"/>
          </a:p>
          <a:p>
            <a:r>
              <a:rPr lang="ja-JP" altLang="en-US" dirty="0"/>
              <a:t>導入 </a:t>
            </a:r>
            <a:r>
              <a:rPr lang="en-US" altLang="ja-JP" dirty="0"/>
              <a:t>38,764</a:t>
            </a:r>
            <a:r>
              <a:rPr lang="ja-JP" altLang="en-US" dirty="0"/>
              <a:t>人</a:t>
            </a:r>
            <a:endParaRPr lang="en-US" altLang="ja-JP" dirty="0"/>
          </a:p>
          <a:p>
            <a:r>
              <a:rPr lang="ja-JP" altLang="en-US" dirty="0"/>
              <a:t>死亡 </a:t>
            </a:r>
            <a:r>
              <a:rPr lang="en-US" altLang="ja-JP" dirty="0"/>
              <a:t>38,073</a:t>
            </a:r>
            <a:r>
              <a:rPr lang="ja-JP" altLang="en-US" dirty="0"/>
              <a:t>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22F4E7-086A-79F7-8491-EA0131452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70" y="1446372"/>
            <a:ext cx="1416549" cy="8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1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A2AC71B-BA8F-33C6-E843-5384658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4" y="87340"/>
            <a:ext cx="10745131" cy="668331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445312" y="6416159"/>
            <a:ext cx="637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わが国の慢性透析療法の現況（202</a:t>
            </a:r>
            <a:r>
              <a:rPr lang="en-US" altLang="ja-JP" dirty="0"/>
              <a:t>3</a:t>
            </a:r>
            <a:r>
              <a:rPr lang="en-US" dirty="0"/>
              <a:t> 年 12 月 31 </a:t>
            </a:r>
            <a:r>
              <a:rPr lang="en-US" dirty="0" err="1"/>
              <a:t>日現在</a:t>
            </a:r>
            <a:r>
              <a:rPr lang="en-US" dirty="0"/>
              <a:t>）</a:t>
            </a:r>
            <a:r>
              <a:rPr lang="ja-JP" altLang="en-US" dirty="0"/>
              <a:t>より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8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144399" y="1211464"/>
            <a:ext cx="13147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2023</a:t>
            </a:r>
            <a:r>
              <a:rPr lang="ja-JP" altLang="en-US" sz="1600" dirty="0"/>
              <a:t>年</a:t>
            </a:r>
            <a:endParaRPr lang="en-US" altLang="ja-JP" sz="1600" dirty="0"/>
          </a:p>
          <a:p>
            <a:r>
              <a:rPr lang="ja-JP" altLang="en-US" sz="1600" dirty="0"/>
              <a:t>導入 </a:t>
            </a:r>
            <a:r>
              <a:rPr lang="en-US" altLang="ja-JP" sz="1600" dirty="0"/>
              <a:t>1,898</a:t>
            </a:r>
            <a:r>
              <a:rPr lang="ja-JP" altLang="en-US" sz="1600" dirty="0"/>
              <a:t>人</a:t>
            </a:r>
            <a:endParaRPr lang="en-US" altLang="ja-JP" sz="1600" dirty="0"/>
          </a:p>
          <a:p>
            <a:r>
              <a:rPr lang="ja-JP" altLang="en-US" sz="1600" dirty="0"/>
              <a:t>死亡 </a:t>
            </a:r>
            <a:r>
              <a:rPr lang="en-US" altLang="ja-JP" sz="1600" dirty="0"/>
              <a:t>1,776</a:t>
            </a:r>
            <a:r>
              <a:rPr lang="ja-JP" altLang="en-US" sz="1600" dirty="0"/>
              <a:t>人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44" y="1181611"/>
            <a:ext cx="1416549" cy="860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29255" y="8952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人</a:t>
            </a:r>
            <a:endParaRPr kumimoji="1"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6965111" y="6558357"/>
            <a:ext cx="4769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わが国の慢性透析療法の現況　</a:t>
            </a:r>
            <a:r>
              <a:rPr lang="en-US" altLang="ja-JP" sz="1600" dirty="0"/>
              <a:t>2006</a:t>
            </a:r>
            <a:r>
              <a:rPr lang="ja-JP" altLang="en-US" sz="1600" dirty="0"/>
              <a:t>年～</a:t>
            </a:r>
            <a:r>
              <a:rPr lang="en-US" altLang="ja-JP" sz="1600" dirty="0"/>
              <a:t>2022</a:t>
            </a:r>
            <a:r>
              <a:rPr lang="ja-JP" altLang="en-US" sz="1600" dirty="0"/>
              <a:t>年より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845761"/>
              </p:ext>
            </p:extLst>
          </p:nvPr>
        </p:nvGraphicFramePr>
        <p:xfrm>
          <a:off x="1428870" y="457200"/>
          <a:ext cx="10115430" cy="599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793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859</Words>
  <Application>Microsoft Office PowerPoint</Application>
  <PresentationFormat>ワイド画面</PresentationFormat>
  <Paragraphs>203</Paragraphs>
  <Slides>30</Slides>
  <Notes>7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GothicMB101Pr5-Medium</vt:lpstr>
      <vt:lpstr>HGP創英角ｺﾞｼｯｸUB</vt:lpstr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和田 篤志</dc:creator>
  <cp:lastModifiedBy>篤志 和田</cp:lastModifiedBy>
  <cp:revision>117</cp:revision>
  <dcterms:created xsi:type="dcterms:W3CDTF">2019-11-21T05:58:26Z</dcterms:created>
  <dcterms:modified xsi:type="dcterms:W3CDTF">2025-09-23T09:21:06Z</dcterms:modified>
</cp:coreProperties>
</file>